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84" r:id="rId3"/>
    <p:sldId id="285" r:id="rId4"/>
    <p:sldId id="286" r:id="rId5"/>
    <p:sldId id="281" r:id="rId6"/>
    <p:sldId id="257" r:id="rId7"/>
    <p:sldId id="258" r:id="rId8"/>
    <p:sldId id="261" r:id="rId9"/>
    <p:sldId id="283" r:id="rId10"/>
    <p:sldId id="262" r:id="rId11"/>
    <p:sldId id="272" r:id="rId12"/>
    <p:sldId id="268" r:id="rId13"/>
    <p:sldId id="263" r:id="rId14"/>
    <p:sldId id="273" r:id="rId15"/>
    <p:sldId id="269" r:id="rId16"/>
    <p:sldId id="264" r:id="rId17"/>
    <p:sldId id="266" r:id="rId18"/>
    <p:sldId id="282" r:id="rId19"/>
    <p:sldId id="270" r:id="rId20"/>
    <p:sldId id="274" r:id="rId21"/>
    <p:sldId id="275" r:id="rId22"/>
    <p:sldId id="280" r:id="rId23"/>
    <p:sldId id="276" r:id="rId24"/>
    <p:sldId id="288" r:id="rId25"/>
    <p:sldId id="279" r:id="rId26"/>
    <p:sldId id="277" r:id="rId27"/>
    <p:sldId id="287" r:id="rId28"/>
    <p:sldId id="260" r:id="rId29"/>
    <p:sldId id="265" r:id="rId30"/>
    <p:sldId id="27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4660"/>
  </p:normalViewPr>
  <p:slideViewPr>
    <p:cSldViewPr snapToGrid="0">
      <p:cViewPr varScale="1">
        <p:scale>
          <a:sx n="72" d="100"/>
          <a:sy n="72" d="100"/>
        </p:scale>
        <p:origin x="12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927A9-C91E-489D-9D4A-C976BFA28C4C}"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kumimoji="1" lang="ja-JP" altLang="en-US"/>
        </a:p>
      </dgm:t>
    </dgm:pt>
    <dgm:pt modelId="{B2B595A6-73D6-498D-9521-824DD9B8A68D}">
      <dgm:prSet phldrT="[テキスト]" custT="1"/>
      <dgm:spPr/>
      <dgm:t>
        <a:bodyPr/>
        <a:lstStyle/>
        <a:p>
          <a:pPr algn="ctr"/>
          <a:r>
            <a:rPr kumimoji="1" lang="ja-JP" altLang="en-US" sz="4000" dirty="0">
              <a:solidFill>
                <a:schemeClr val="tx1">
                  <a:lumMod val="95000"/>
                  <a:lumOff val="5000"/>
                </a:schemeClr>
              </a:solidFill>
            </a:rPr>
            <a:t>環境学部って</a:t>
          </a:r>
          <a:r>
            <a:rPr kumimoji="1" lang="en-US" altLang="ja-JP" sz="4000" dirty="0">
              <a:solidFill>
                <a:schemeClr val="tx1">
                  <a:lumMod val="95000"/>
                  <a:lumOff val="5000"/>
                </a:schemeClr>
              </a:solidFill>
            </a:rPr>
            <a:t>…</a:t>
          </a:r>
          <a:r>
            <a:rPr kumimoji="1" lang="ja-JP" altLang="en-US" sz="4000" dirty="0">
              <a:solidFill>
                <a:schemeClr val="tx1">
                  <a:lumMod val="95000"/>
                  <a:lumOff val="5000"/>
                </a:schemeClr>
              </a:solidFill>
            </a:rPr>
            <a:t>？</a:t>
          </a:r>
        </a:p>
      </dgm:t>
    </dgm:pt>
    <dgm:pt modelId="{B32B462A-5477-4F0C-AC39-0BEDEC32691A}" type="parTrans" cxnId="{242197FE-B798-468D-9BB3-48D82D8C2EA7}">
      <dgm:prSet/>
      <dgm:spPr/>
      <dgm:t>
        <a:bodyPr/>
        <a:lstStyle/>
        <a:p>
          <a:endParaRPr kumimoji="1" lang="ja-JP" altLang="en-US"/>
        </a:p>
      </dgm:t>
    </dgm:pt>
    <dgm:pt modelId="{56936A0E-A317-4304-BF0E-CA2EDD5BCA5C}" type="sibTrans" cxnId="{242197FE-B798-468D-9BB3-48D82D8C2EA7}">
      <dgm:prSet/>
      <dgm:spPr/>
      <dgm:t>
        <a:bodyPr/>
        <a:lstStyle/>
        <a:p>
          <a:endParaRPr kumimoji="1" lang="ja-JP" altLang="en-US"/>
        </a:p>
      </dgm:t>
    </dgm:pt>
    <dgm:pt modelId="{92BB14B5-46DE-4A28-B526-FC5A374CA1B7}">
      <dgm:prSet phldrT="[テキスト]" custT="1"/>
      <dgm:spPr/>
      <dgm:t>
        <a:bodyPr/>
        <a:lstStyle/>
        <a:p>
          <a:pPr algn="ctr"/>
          <a:r>
            <a:rPr kumimoji="1" lang="ja-JP" altLang="en-US" sz="4000" dirty="0">
              <a:solidFill>
                <a:schemeClr val="tx1">
                  <a:lumMod val="95000"/>
                  <a:lumOff val="5000"/>
                </a:schemeClr>
              </a:solidFill>
            </a:rPr>
            <a:t>何ができるか</a:t>
          </a:r>
        </a:p>
      </dgm:t>
    </dgm:pt>
    <dgm:pt modelId="{C7841BCB-463C-4B9C-BF48-3948AD743676}" type="parTrans" cxnId="{F5B8B215-1E18-43DF-87B4-878F01C5B639}">
      <dgm:prSet/>
      <dgm:spPr/>
      <dgm:t>
        <a:bodyPr/>
        <a:lstStyle/>
        <a:p>
          <a:endParaRPr kumimoji="1" lang="ja-JP" altLang="en-US"/>
        </a:p>
      </dgm:t>
    </dgm:pt>
    <dgm:pt modelId="{5D6E495B-B6D9-4678-9593-204E4C2655FC}" type="sibTrans" cxnId="{F5B8B215-1E18-43DF-87B4-878F01C5B639}">
      <dgm:prSet/>
      <dgm:spPr/>
      <dgm:t>
        <a:bodyPr/>
        <a:lstStyle/>
        <a:p>
          <a:endParaRPr kumimoji="1" lang="ja-JP" altLang="en-US"/>
        </a:p>
      </dgm:t>
    </dgm:pt>
    <dgm:pt modelId="{8273EC37-A6FE-4B17-9F84-4A9B69A32E4B}">
      <dgm:prSet phldrT="[テキスト]" custT="1"/>
      <dgm:spPr/>
      <dgm:t>
        <a:bodyPr/>
        <a:lstStyle/>
        <a:p>
          <a:pPr algn="ctr"/>
          <a:r>
            <a:rPr kumimoji="1" lang="ja-JP" altLang="en-US" sz="4000" dirty="0">
              <a:solidFill>
                <a:schemeClr val="tx1">
                  <a:lumMod val="95000"/>
                  <a:lumOff val="5000"/>
                </a:schemeClr>
              </a:solidFill>
            </a:rPr>
            <a:t>挑戦してみよう</a:t>
          </a:r>
        </a:p>
      </dgm:t>
    </dgm:pt>
    <dgm:pt modelId="{F80FD452-13BC-4305-B1F5-4A314F083BD8}" type="parTrans" cxnId="{A552A0FC-2307-4B40-ABAE-62047713CD82}">
      <dgm:prSet/>
      <dgm:spPr/>
      <dgm:t>
        <a:bodyPr/>
        <a:lstStyle/>
        <a:p>
          <a:endParaRPr kumimoji="1" lang="ja-JP" altLang="en-US"/>
        </a:p>
      </dgm:t>
    </dgm:pt>
    <dgm:pt modelId="{BA95EEF5-FEC9-4C86-B0D8-27B071B802F4}" type="sibTrans" cxnId="{A552A0FC-2307-4B40-ABAE-62047713CD82}">
      <dgm:prSet/>
      <dgm:spPr/>
      <dgm:t>
        <a:bodyPr/>
        <a:lstStyle/>
        <a:p>
          <a:endParaRPr kumimoji="1" lang="ja-JP" altLang="en-US"/>
        </a:p>
      </dgm:t>
    </dgm:pt>
    <dgm:pt modelId="{1434883C-7608-4DBE-B3D8-AD1E50B44EEC}" type="pres">
      <dgm:prSet presAssocID="{33C927A9-C91E-489D-9D4A-C976BFA28C4C}" presName="outerComposite" presStyleCnt="0">
        <dgm:presLayoutVars>
          <dgm:chMax val="5"/>
          <dgm:dir/>
          <dgm:resizeHandles val="exact"/>
        </dgm:presLayoutVars>
      </dgm:prSet>
      <dgm:spPr/>
    </dgm:pt>
    <dgm:pt modelId="{0CC939B2-7E62-4978-AB30-408828957A6E}" type="pres">
      <dgm:prSet presAssocID="{33C927A9-C91E-489D-9D4A-C976BFA28C4C}" presName="dummyMaxCanvas" presStyleCnt="0">
        <dgm:presLayoutVars/>
      </dgm:prSet>
      <dgm:spPr/>
    </dgm:pt>
    <dgm:pt modelId="{7235E1BC-2E5E-4B7B-A785-437C45D62E17}" type="pres">
      <dgm:prSet presAssocID="{33C927A9-C91E-489D-9D4A-C976BFA28C4C}" presName="ThreeNodes_1" presStyleLbl="node1" presStyleIdx="0" presStyleCnt="3" custLinFactNeighborY="-21">
        <dgm:presLayoutVars>
          <dgm:bulletEnabled val="1"/>
        </dgm:presLayoutVars>
      </dgm:prSet>
      <dgm:spPr/>
    </dgm:pt>
    <dgm:pt modelId="{3128B5B5-ED67-4559-89E5-606B68737622}" type="pres">
      <dgm:prSet presAssocID="{33C927A9-C91E-489D-9D4A-C976BFA28C4C}" presName="ThreeNodes_2" presStyleLbl="node1" presStyleIdx="1" presStyleCnt="3">
        <dgm:presLayoutVars>
          <dgm:bulletEnabled val="1"/>
        </dgm:presLayoutVars>
      </dgm:prSet>
      <dgm:spPr/>
    </dgm:pt>
    <dgm:pt modelId="{26161776-5052-498E-8A4B-1385766A237B}" type="pres">
      <dgm:prSet presAssocID="{33C927A9-C91E-489D-9D4A-C976BFA28C4C}" presName="ThreeNodes_3" presStyleLbl="node1" presStyleIdx="2" presStyleCnt="3">
        <dgm:presLayoutVars>
          <dgm:bulletEnabled val="1"/>
        </dgm:presLayoutVars>
      </dgm:prSet>
      <dgm:spPr/>
    </dgm:pt>
    <dgm:pt modelId="{E72DE54A-310B-4825-A58B-EA82FD2BA1D7}" type="pres">
      <dgm:prSet presAssocID="{33C927A9-C91E-489D-9D4A-C976BFA28C4C}" presName="ThreeConn_1-2" presStyleLbl="fgAccFollowNode1" presStyleIdx="0" presStyleCnt="2">
        <dgm:presLayoutVars>
          <dgm:bulletEnabled val="1"/>
        </dgm:presLayoutVars>
      </dgm:prSet>
      <dgm:spPr/>
    </dgm:pt>
    <dgm:pt modelId="{CDF3A3FC-D8CE-453E-B13F-4B358C010F17}" type="pres">
      <dgm:prSet presAssocID="{33C927A9-C91E-489D-9D4A-C976BFA28C4C}" presName="ThreeConn_2-3" presStyleLbl="fgAccFollowNode1" presStyleIdx="1" presStyleCnt="2">
        <dgm:presLayoutVars>
          <dgm:bulletEnabled val="1"/>
        </dgm:presLayoutVars>
      </dgm:prSet>
      <dgm:spPr/>
    </dgm:pt>
    <dgm:pt modelId="{7A1715D9-F154-45F0-B4EE-15B46AAC3E3B}" type="pres">
      <dgm:prSet presAssocID="{33C927A9-C91E-489D-9D4A-C976BFA28C4C}" presName="ThreeNodes_1_text" presStyleLbl="node1" presStyleIdx="2" presStyleCnt="3">
        <dgm:presLayoutVars>
          <dgm:bulletEnabled val="1"/>
        </dgm:presLayoutVars>
      </dgm:prSet>
      <dgm:spPr/>
    </dgm:pt>
    <dgm:pt modelId="{D432792C-8246-41FF-BFA1-B37BD5E83FAF}" type="pres">
      <dgm:prSet presAssocID="{33C927A9-C91E-489D-9D4A-C976BFA28C4C}" presName="ThreeNodes_2_text" presStyleLbl="node1" presStyleIdx="2" presStyleCnt="3">
        <dgm:presLayoutVars>
          <dgm:bulletEnabled val="1"/>
        </dgm:presLayoutVars>
      </dgm:prSet>
      <dgm:spPr/>
    </dgm:pt>
    <dgm:pt modelId="{F65EA871-F18F-4BE2-87F1-59CE9AA28903}" type="pres">
      <dgm:prSet presAssocID="{33C927A9-C91E-489D-9D4A-C976BFA28C4C}" presName="ThreeNodes_3_text" presStyleLbl="node1" presStyleIdx="2" presStyleCnt="3">
        <dgm:presLayoutVars>
          <dgm:bulletEnabled val="1"/>
        </dgm:presLayoutVars>
      </dgm:prSet>
      <dgm:spPr/>
    </dgm:pt>
  </dgm:ptLst>
  <dgm:cxnLst>
    <dgm:cxn modelId="{F5B8B215-1E18-43DF-87B4-878F01C5B639}" srcId="{33C927A9-C91E-489D-9D4A-C976BFA28C4C}" destId="{92BB14B5-46DE-4A28-B526-FC5A374CA1B7}" srcOrd="1" destOrd="0" parTransId="{C7841BCB-463C-4B9C-BF48-3948AD743676}" sibTransId="{5D6E495B-B6D9-4678-9593-204E4C2655FC}"/>
    <dgm:cxn modelId="{61869A24-941A-4EE6-8DB2-6C55A1011502}" type="presOf" srcId="{33C927A9-C91E-489D-9D4A-C976BFA28C4C}" destId="{1434883C-7608-4DBE-B3D8-AD1E50B44EEC}" srcOrd="0" destOrd="0" presId="urn:microsoft.com/office/officeart/2005/8/layout/vProcess5"/>
    <dgm:cxn modelId="{D72F0E78-6CA4-4715-AF22-120BAFA47184}" type="presOf" srcId="{92BB14B5-46DE-4A28-B526-FC5A374CA1B7}" destId="{3128B5B5-ED67-4559-89E5-606B68737622}" srcOrd="0" destOrd="0" presId="urn:microsoft.com/office/officeart/2005/8/layout/vProcess5"/>
    <dgm:cxn modelId="{EB7E0298-004A-4A1B-B734-8D6C381725A0}" type="presOf" srcId="{B2B595A6-73D6-498D-9521-824DD9B8A68D}" destId="{7A1715D9-F154-45F0-B4EE-15B46AAC3E3B}" srcOrd="1" destOrd="0" presId="urn:microsoft.com/office/officeart/2005/8/layout/vProcess5"/>
    <dgm:cxn modelId="{0B16479A-68D1-430E-B368-157638FE4166}" type="presOf" srcId="{92BB14B5-46DE-4A28-B526-FC5A374CA1B7}" destId="{D432792C-8246-41FF-BFA1-B37BD5E83FAF}" srcOrd="1" destOrd="0" presId="urn:microsoft.com/office/officeart/2005/8/layout/vProcess5"/>
    <dgm:cxn modelId="{5A99CC9E-C5E0-4E4E-93EE-A557198AD64E}" type="presOf" srcId="{8273EC37-A6FE-4B17-9F84-4A9B69A32E4B}" destId="{F65EA871-F18F-4BE2-87F1-59CE9AA28903}" srcOrd="1" destOrd="0" presId="urn:microsoft.com/office/officeart/2005/8/layout/vProcess5"/>
    <dgm:cxn modelId="{51288DB3-591F-4F48-9363-B41098C636A4}" type="presOf" srcId="{8273EC37-A6FE-4B17-9F84-4A9B69A32E4B}" destId="{26161776-5052-498E-8A4B-1385766A237B}" srcOrd="0" destOrd="0" presId="urn:microsoft.com/office/officeart/2005/8/layout/vProcess5"/>
    <dgm:cxn modelId="{8F68E3BA-3D35-484B-B31A-6EAC0A77EA20}" type="presOf" srcId="{B2B595A6-73D6-498D-9521-824DD9B8A68D}" destId="{7235E1BC-2E5E-4B7B-A785-437C45D62E17}" srcOrd="0" destOrd="0" presId="urn:microsoft.com/office/officeart/2005/8/layout/vProcess5"/>
    <dgm:cxn modelId="{BC7F7BDC-8943-469A-BA7E-51AC53474C42}" type="presOf" srcId="{5D6E495B-B6D9-4678-9593-204E4C2655FC}" destId="{CDF3A3FC-D8CE-453E-B13F-4B358C010F17}" srcOrd="0" destOrd="0" presId="urn:microsoft.com/office/officeart/2005/8/layout/vProcess5"/>
    <dgm:cxn modelId="{27D4A0F5-91BF-40E9-9773-5C59FF54C7D4}" type="presOf" srcId="{56936A0E-A317-4304-BF0E-CA2EDD5BCA5C}" destId="{E72DE54A-310B-4825-A58B-EA82FD2BA1D7}" srcOrd="0" destOrd="0" presId="urn:microsoft.com/office/officeart/2005/8/layout/vProcess5"/>
    <dgm:cxn modelId="{A552A0FC-2307-4B40-ABAE-62047713CD82}" srcId="{33C927A9-C91E-489D-9D4A-C976BFA28C4C}" destId="{8273EC37-A6FE-4B17-9F84-4A9B69A32E4B}" srcOrd="2" destOrd="0" parTransId="{F80FD452-13BC-4305-B1F5-4A314F083BD8}" sibTransId="{BA95EEF5-FEC9-4C86-B0D8-27B071B802F4}"/>
    <dgm:cxn modelId="{242197FE-B798-468D-9BB3-48D82D8C2EA7}" srcId="{33C927A9-C91E-489D-9D4A-C976BFA28C4C}" destId="{B2B595A6-73D6-498D-9521-824DD9B8A68D}" srcOrd="0" destOrd="0" parTransId="{B32B462A-5477-4F0C-AC39-0BEDEC32691A}" sibTransId="{56936A0E-A317-4304-BF0E-CA2EDD5BCA5C}"/>
    <dgm:cxn modelId="{3C689AC6-A515-4D1F-ADA3-8410A29E926E}" type="presParOf" srcId="{1434883C-7608-4DBE-B3D8-AD1E50B44EEC}" destId="{0CC939B2-7E62-4978-AB30-408828957A6E}" srcOrd="0" destOrd="0" presId="urn:microsoft.com/office/officeart/2005/8/layout/vProcess5"/>
    <dgm:cxn modelId="{BADC87BC-BC9F-4442-A696-BE8AD34F51DA}" type="presParOf" srcId="{1434883C-7608-4DBE-B3D8-AD1E50B44EEC}" destId="{7235E1BC-2E5E-4B7B-A785-437C45D62E17}" srcOrd="1" destOrd="0" presId="urn:microsoft.com/office/officeart/2005/8/layout/vProcess5"/>
    <dgm:cxn modelId="{6E0278F0-931C-4D97-880C-43F83B57A0AC}" type="presParOf" srcId="{1434883C-7608-4DBE-B3D8-AD1E50B44EEC}" destId="{3128B5B5-ED67-4559-89E5-606B68737622}" srcOrd="2" destOrd="0" presId="urn:microsoft.com/office/officeart/2005/8/layout/vProcess5"/>
    <dgm:cxn modelId="{52583112-9740-4DC0-B8AF-DA5DD59F0064}" type="presParOf" srcId="{1434883C-7608-4DBE-B3D8-AD1E50B44EEC}" destId="{26161776-5052-498E-8A4B-1385766A237B}" srcOrd="3" destOrd="0" presId="urn:microsoft.com/office/officeart/2005/8/layout/vProcess5"/>
    <dgm:cxn modelId="{2E3E5A7F-03B5-46B7-AE2F-EBDFD5E3E459}" type="presParOf" srcId="{1434883C-7608-4DBE-B3D8-AD1E50B44EEC}" destId="{E72DE54A-310B-4825-A58B-EA82FD2BA1D7}" srcOrd="4" destOrd="0" presId="urn:microsoft.com/office/officeart/2005/8/layout/vProcess5"/>
    <dgm:cxn modelId="{FA803A52-F572-4352-A8CC-688AE8694C11}" type="presParOf" srcId="{1434883C-7608-4DBE-B3D8-AD1E50B44EEC}" destId="{CDF3A3FC-D8CE-453E-B13F-4B358C010F17}" srcOrd="5" destOrd="0" presId="urn:microsoft.com/office/officeart/2005/8/layout/vProcess5"/>
    <dgm:cxn modelId="{F976175C-C6AA-4332-BE34-D52ADB203B5A}" type="presParOf" srcId="{1434883C-7608-4DBE-B3D8-AD1E50B44EEC}" destId="{7A1715D9-F154-45F0-B4EE-15B46AAC3E3B}" srcOrd="6" destOrd="0" presId="urn:microsoft.com/office/officeart/2005/8/layout/vProcess5"/>
    <dgm:cxn modelId="{C8E11B49-624F-43A0-BEDD-9CFED425840E}" type="presParOf" srcId="{1434883C-7608-4DBE-B3D8-AD1E50B44EEC}" destId="{D432792C-8246-41FF-BFA1-B37BD5E83FAF}" srcOrd="7" destOrd="0" presId="urn:microsoft.com/office/officeart/2005/8/layout/vProcess5"/>
    <dgm:cxn modelId="{2A8591E9-C890-4315-A0F3-E422BC919C64}" type="presParOf" srcId="{1434883C-7608-4DBE-B3D8-AD1E50B44EEC}" destId="{F65EA871-F18F-4BE2-87F1-59CE9AA2890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5E1BC-2E5E-4B7B-A785-437C45D62E17}">
      <dsp:nvSpPr>
        <dsp:cNvPr id="0" name=""/>
        <dsp:cNvSpPr/>
      </dsp:nvSpPr>
      <dsp:spPr>
        <a:xfrm>
          <a:off x="0" y="0"/>
          <a:ext cx="6120765" cy="1391602"/>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solidFill>
                <a:schemeClr val="tx1">
                  <a:lumMod val="95000"/>
                  <a:lumOff val="5000"/>
                </a:schemeClr>
              </a:solidFill>
            </a:rPr>
            <a:t>環境学部って</a:t>
          </a:r>
          <a:r>
            <a:rPr kumimoji="1" lang="en-US" altLang="ja-JP" sz="4000" kern="1200" dirty="0">
              <a:solidFill>
                <a:schemeClr val="tx1">
                  <a:lumMod val="95000"/>
                  <a:lumOff val="5000"/>
                </a:schemeClr>
              </a:solidFill>
            </a:rPr>
            <a:t>…</a:t>
          </a:r>
          <a:r>
            <a:rPr kumimoji="1" lang="ja-JP" altLang="en-US" sz="4000" kern="1200" dirty="0">
              <a:solidFill>
                <a:schemeClr val="tx1">
                  <a:lumMod val="95000"/>
                  <a:lumOff val="5000"/>
                </a:schemeClr>
              </a:solidFill>
            </a:rPr>
            <a:t>？</a:t>
          </a:r>
        </a:p>
      </dsp:txBody>
      <dsp:txXfrm>
        <a:off x="40759" y="40759"/>
        <a:ext cx="4619116" cy="1310084"/>
      </dsp:txXfrm>
    </dsp:sp>
    <dsp:sp modelId="{3128B5B5-ED67-4559-89E5-606B68737622}">
      <dsp:nvSpPr>
        <dsp:cNvPr id="0" name=""/>
        <dsp:cNvSpPr/>
      </dsp:nvSpPr>
      <dsp:spPr>
        <a:xfrm>
          <a:off x="540067" y="1623536"/>
          <a:ext cx="6120765" cy="1391602"/>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solidFill>
                <a:schemeClr val="tx1">
                  <a:lumMod val="95000"/>
                  <a:lumOff val="5000"/>
                </a:schemeClr>
              </a:solidFill>
            </a:rPr>
            <a:t>何ができるか</a:t>
          </a:r>
        </a:p>
      </dsp:txBody>
      <dsp:txXfrm>
        <a:off x="580826" y="1664295"/>
        <a:ext cx="4594637" cy="1310084"/>
      </dsp:txXfrm>
    </dsp:sp>
    <dsp:sp modelId="{26161776-5052-498E-8A4B-1385766A237B}">
      <dsp:nvSpPr>
        <dsp:cNvPr id="0" name=""/>
        <dsp:cNvSpPr/>
      </dsp:nvSpPr>
      <dsp:spPr>
        <a:xfrm>
          <a:off x="1080134" y="3247072"/>
          <a:ext cx="6120765" cy="1391602"/>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solidFill>
                <a:schemeClr val="tx1">
                  <a:lumMod val="95000"/>
                  <a:lumOff val="5000"/>
                </a:schemeClr>
              </a:solidFill>
            </a:rPr>
            <a:t>挑戦してみよう</a:t>
          </a:r>
        </a:p>
      </dsp:txBody>
      <dsp:txXfrm>
        <a:off x="1120893" y="3287831"/>
        <a:ext cx="4594637" cy="1310084"/>
      </dsp:txXfrm>
    </dsp:sp>
    <dsp:sp modelId="{E72DE54A-310B-4825-A58B-EA82FD2BA1D7}">
      <dsp:nvSpPr>
        <dsp:cNvPr id="0" name=""/>
        <dsp:cNvSpPr/>
      </dsp:nvSpPr>
      <dsp:spPr>
        <a:xfrm>
          <a:off x="5216223" y="1055298"/>
          <a:ext cx="904541" cy="90454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419745" y="1055298"/>
        <a:ext cx="497497" cy="680667"/>
      </dsp:txXfrm>
    </dsp:sp>
    <dsp:sp modelId="{CDF3A3FC-D8CE-453E-B13F-4B358C010F17}">
      <dsp:nvSpPr>
        <dsp:cNvPr id="0" name=""/>
        <dsp:cNvSpPr/>
      </dsp:nvSpPr>
      <dsp:spPr>
        <a:xfrm>
          <a:off x="5756290" y="2669557"/>
          <a:ext cx="904541" cy="90454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959812" y="2669557"/>
        <a:ext cx="497497" cy="6806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A423BF71-38B7-8642-BFCE-EDAE9BD0CBAF}" type="datetimeFigureOut">
              <a:rPr lang="en-US" smtClean="0"/>
              <a:t>4/6/2019</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0580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smtClean="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92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smtClean="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828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smtClean="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53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B55BA285-9698-1B45-8319-D90A8C63F150}" type="datetimeFigureOut">
              <a:rPr lang="en-US" smtClean="0"/>
              <a:t>4/6/2019</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512977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802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4/6/2019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595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smtClean="0"/>
              <a:t>4/6/2019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379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smtClean="0"/>
              <a:t>4/6/2019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534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1CFCDFD-B4CF-A241-8D71-E814B10BEAF4}" type="datetimeFigureOut">
              <a:rPr lang="en-US" smtClean="0"/>
              <a:t>4/6/2019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586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6A7B589-FD4B-7E46-869A-CBADC5FC564E}" type="datetimeFigureOut">
              <a:rPr lang="en-US" smtClean="0"/>
              <a:t>4/6/2019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880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CD8A92E-5FF9-8143-81B3-CCB531513398}" type="datetimeFigureOut">
              <a:rPr lang="en-US" smtClean="0"/>
              <a:t>4/6/2019</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D22F896-40B5-4ADD-8801-0D06FADFA095}"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04663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6858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5040" y="1919845"/>
            <a:ext cx="7093528" cy="1381099"/>
          </a:xfrm>
        </p:spPr>
        <p:txBody>
          <a:bodyPr/>
          <a:lstStyle/>
          <a:p>
            <a:pPr>
              <a:lnSpc>
                <a:spcPct val="150000"/>
              </a:lnSpc>
            </a:pPr>
            <a:r>
              <a:rPr kumimoji="1" lang="ja-JP" altLang="en-US" sz="5400" dirty="0">
                <a:latin typeface="HG明朝B" panose="02020809000000000000" pitchFamily="17" charset="-128"/>
                <a:ea typeface="HG明朝B" panose="02020809000000000000" pitchFamily="17" charset="-128"/>
              </a:rPr>
              <a:t>竹の利用法提案</a:t>
            </a:r>
          </a:p>
        </p:txBody>
      </p:sp>
      <p:sp>
        <p:nvSpPr>
          <p:cNvPr id="3" name="サブタイトル 2"/>
          <p:cNvSpPr>
            <a:spLocks noGrp="1"/>
          </p:cNvSpPr>
          <p:nvPr>
            <p:ph type="subTitle" idx="1"/>
          </p:nvPr>
        </p:nvSpPr>
        <p:spPr>
          <a:xfrm>
            <a:off x="1025039" y="4163489"/>
            <a:ext cx="7093529" cy="609601"/>
          </a:xfrm>
        </p:spPr>
        <p:txBody>
          <a:bodyPr>
            <a:noAutofit/>
          </a:bodyPr>
          <a:lstStyle/>
          <a:p>
            <a:r>
              <a:rPr kumimoji="1" lang="ja-JP" altLang="en-US" sz="2800" dirty="0">
                <a:latin typeface="HGS明朝B" panose="02020800000000000000" pitchFamily="18" charset="-128"/>
                <a:ea typeface="HGS明朝B" panose="02020800000000000000" pitchFamily="18" charset="-128"/>
              </a:rPr>
              <a:t>インターン先：浜鈴総芸</a:t>
            </a:r>
            <a:endParaRPr kumimoji="1" lang="en-US" altLang="ja-JP" sz="2800" dirty="0">
              <a:latin typeface="HGS明朝B" panose="02020800000000000000" pitchFamily="18" charset="-128"/>
              <a:ea typeface="HGS明朝B" panose="02020800000000000000" pitchFamily="18" charset="-128"/>
            </a:endParaRPr>
          </a:p>
          <a:p>
            <a:endParaRPr kumimoji="1" lang="en-US" altLang="ja-JP" sz="1000" dirty="0"/>
          </a:p>
        </p:txBody>
      </p:sp>
    </p:spTree>
    <p:extLst>
      <p:ext uri="{BB962C8B-B14F-4D97-AF65-F5344CB8AC3E}">
        <p14:creationId xmlns:p14="http://schemas.microsoft.com/office/powerpoint/2010/main" val="260782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195942"/>
            <a:ext cx="7200900" cy="940527"/>
          </a:xfrm>
        </p:spPr>
        <p:txBody>
          <a:bodyPr>
            <a:normAutofit/>
          </a:bodyPr>
          <a:lstStyle/>
          <a:p>
            <a:pPr algn="ctr">
              <a:lnSpc>
                <a:spcPct val="150000"/>
              </a:lnSpc>
            </a:pPr>
            <a:r>
              <a:rPr kumimoji="1" lang="ja-JP" altLang="en-US" sz="3600" u="sng" dirty="0"/>
              <a:t>畑や造園での利用 </a:t>
            </a:r>
            <a:r>
              <a:rPr kumimoji="1" lang="en-US" altLang="ja-JP" sz="3600" u="sng" dirty="0"/>
              <a:t>1</a:t>
            </a:r>
            <a:endParaRPr kumimoji="1" lang="ja-JP" altLang="en-US" sz="3600" u="sng" dirty="0"/>
          </a:p>
        </p:txBody>
      </p:sp>
      <p:sp>
        <p:nvSpPr>
          <p:cNvPr id="3" name="コンテンツ プレースホルダー 2"/>
          <p:cNvSpPr>
            <a:spLocks noGrp="1"/>
          </p:cNvSpPr>
          <p:nvPr>
            <p:ph idx="1"/>
          </p:nvPr>
        </p:nvSpPr>
        <p:spPr>
          <a:xfrm>
            <a:off x="1028700" y="1502666"/>
            <a:ext cx="7378700" cy="4605481"/>
          </a:xfrm>
        </p:spPr>
        <p:txBody>
          <a:bodyPr>
            <a:normAutofit/>
          </a:bodyPr>
          <a:lstStyle/>
          <a:p>
            <a:pPr marL="0" indent="0">
              <a:lnSpc>
                <a:spcPct val="100000"/>
              </a:lnSpc>
              <a:buNone/>
            </a:pPr>
            <a:r>
              <a:rPr lang="ja-JP" altLang="en-US" sz="2800" dirty="0"/>
              <a:t>＜</a:t>
            </a:r>
            <a:r>
              <a:rPr lang="ja-JP" altLang="en-US" sz="2800" b="1" dirty="0"/>
              <a:t>土壌改良剤</a:t>
            </a:r>
            <a:r>
              <a:rPr lang="ja-JP" altLang="en-US" sz="2800" dirty="0"/>
              <a:t>＞</a:t>
            </a:r>
            <a:endParaRPr lang="en-US" altLang="ja-JP" sz="800" dirty="0"/>
          </a:p>
          <a:p>
            <a:pPr>
              <a:lnSpc>
                <a:spcPct val="150000"/>
              </a:lnSpc>
              <a:buFont typeface="Wingdings" panose="05000000000000000000" pitchFamily="2" charset="2"/>
              <a:buChar char="l"/>
            </a:pPr>
            <a:r>
              <a:rPr lang="ja-JP" altLang="en-US" sz="2800" dirty="0"/>
              <a:t>利点：乳酸菌による土壌の養分増加</a:t>
            </a:r>
            <a:endParaRPr lang="en-US" altLang="ja-JP" sz="2800" dirty="0"/>
          </a:p>
          <a:p>
            <a:pPr marL="0" indent="0">
              <a:lnSpc>
                <a:spcPct val="150000"/>
              </a:lnSpc>
              <a:buNone/>
            </a:pPr>
            <a:r>
              <a:rPr lang="ja-JP" altLang="en-US" sz="2800" dirty="0"/>
              <a:t>　　　　団粒構造の促進</a:t>
            </a:r>
            <a:endParaRPr lang="en-US" altLang="ja-JP" sz="2800" dirty="0"/>
          </a:p>
          <a:p>
            <a:pPr marL="0" indent="0">
              <a:lnSpc>
                <a:spcPct val="150000"/>
              </a:lnSpc>
              <a:buNone/>
            </a:pPr>
            <a:r>
              <a:rPr lang="ja-JP" altLang="en-US" sz="2800" dirty="0"/>
              <a:t>　　　　地温の上昇</a:t>
            </a:r>
            <a:endParaRPr lang="en-US" altLang="ja-JP" sz="2800" dirty="0"/>
          </a:p>
          <a:p>
            <a:pPr>
              <a:lnSpc>
                <a:spcPct val="150000"/>
              </a:lnSpc>
              <a:buFont typeface="Wingdings" panose="05000000000000000000" pitchFamily="2" charset="2"/>
              <a:buChar char="l"/>
            </a:pPr>
            <a:r>
              <a:rPr lang="ja-JP" altLang="en-US" sz="2800" dirty="0"/>
              <a:t>注意点：土壌が酸性に傾く可能性あり</a:t>
            </a:r>
            <a:endParaRPr lang="en-US" altLang="ja-JP" sz="2800" dirty="0"/>
          </a:p>
          <a:p>
            <a:pPr marL="0" indent="0">
              <a:lnSpc>
                <a:spcPct val="150000"/>
              </a:lnSpc>
              <a:buNone/>
            </a:pPr>
            <a:r>
              <a:rPr lang="ja-JP" altLang="en-US" sz="2800" dirty="0"/>
              <a:t>　　　　　窒素飢餓状態になる可能性あり</a:t>
            </a:r>
            <a:endParaRPr lang="en-US" altLang="ja-JP" sz="2800" dirty="0"/>
          </a:p>
          <a:p>
            <a:pPr marL="0" indent="0">
              <a:lnSpc>
                <a:spcPct val="150000"/>
              </a:lnSpc>
              <a:buNone/>
            </a:pPr>
            <a:r>
              <a:rPr lang="ja-JP" altLang="en-US" sz="2800" dirty="0"/>
              <a:t>　　　　　　</a:t>
            </a:r>
            <a:endParaRPr kumimoji="1" lang="en-US" altLang="ja-JP" sz="2800" dirty="0"/>
          </a:p>
        </p:txBody>
      </p:sp>
      <p:sp>
        <p:nvSpPr>
          <p:cNvPr id="4" name="角丸四角形吹き出し 3"/>
          <p:cNvSpPr/>
          <p:nvPr/>
        </p:nvSpPr>
        <p:spPr>
          <a:xfrm>
            <a:off x="6724072" y="1136469"/>
            <a:ext cx="1505528" cy="870638"/>
          </a:xfrm>
          <a:prstGeom prst="wedgeRoundRectCallout">
            <a:avLst>
              <a:gd name="adj1" fmla="val -48862"/>
              <a:gd name="adj2" fmla="val 2201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tx1">
                    <a:lumMod val="95000"/>
                    <a:lumOff val="5000"/>
                  </a:schemeClr>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竹粉</a:t>
            </a:r>
            <a:endParaRPr lang="ja-JP" sz="3600" kern="100" dirty="0">
              <a:solidFill>
                <a:schemeClr val="tx1">
                  <a:lumMod val="95000"/>
                  <a:lumOff val="5000"/>
                </a:schemeClr>
              </a:solidFill>
              <a:effectLst/>
              <a:ea typeface="游明朝" panose="02020400000000000000" pitchFamily="18" charset="-128"/>
              <a:cs typeface="Times New Roman" panose="02020603050405020304" pitchFamily="18" charset="0"/>
            </a:endParaRPr>
          </a:p>
        </p:txBody>
      </p:sp>
      <p:pic>
        <p:nvPicPr>
          <p:cNvPr id="5" name="図 4"/>
          <p:cNvPicPr>
            <a:picLocks noChangeAspect="1"/>
          </p:cNvPicPr>
          <p:nvPr/>
        </p:nvPicPr>
        <p:blipFill>
          <a:blip r:embed="rId2">
            <a:clrChange>
              <a:clrFrom>
                <a:srgbClr val="FFFFFF"/>
              </a:clrFrom>
              <a:clrTo>
                <a:srgbClr val="FFFFFF">
                  <a:alpha val="0"/>
                </a:srgbClr>
              </a:clrTo>
            </a:clrChange>
          </a:blip>
          <a:stretch>
            <a:fillRect/>
          </a:stretch>
        </p:blipFill>
        <p:spPr>
          <a:xfrm>
            <a:off x="6474691" y="2853916"/>
            <a:ext cx="1487199" cy="1487199"/>
          </a:xfrm>
          <a:prstGeom prst="rect">
            <a:avLst/>
          </a:prstGeom>
        </p:spPr>
      </p:pic>
    </p:spTree>
    <p:extLst>
      <p:ext uri="{BB962C8B-B14F-4D97-AF65-F5344CB8AC3E}">
        <p14:creationId xmlns:p14="http://schemas.microsoft.com/office/powerpoint/2010/main" val="235636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254726"/>
            <a:ext cx="7200900" cy="881743"/>
          </a:xfrm>
        </p:spPr>
        <p:txBody>
          <a:bodyPr>
            <a:normAutofit/>
          </a:bodyPr>
          <a:lstStyle/>
          <a:p>
            <a:pPr algn="ctr">
              <a:lnSpc>
                <a:spcPct val="150000"/>
              </a:lnSpc>
            </a:pPr>
            <a:r>
              <a:rPr lang="ja-JP" altLang="en-US" sz="3600" u="sng" dirty="0"/>
              <a:t>竹粉の畑や造園での利用 </a:t>
            </a:r>
            <a:r>
              <a:rPr lang="en-US" altLang="ja-JP" sz="3600" u="sng" dirty="0"/>
              <a:t>1</a:t>
            </a:r>
            <a:endParaRPr kumimoji="1" lang="ja-JP" altLang="en-US" sz="3600" dirty="0"/>
          </a:p>
        </p:txBody>
      </p:sp>
      <p:sp>
        <p:nvSpPr>
          <p:cNvPr id="3" name="コンテンツ プレースホルダー 2"/>
          <p:cNvSpPr>
            <a:spLocks noGrp="1"/>
          </p:cNvSpPr>
          <p:nvPr>
            <p:ph idx="1"/>
          </p:nvPr>
        </p:nvSpPr>
        <p:spPr>
          <a:xfrm>
            <a:off x="1028700" y="1505925"/>
            <a:ext cx="7200900" cy="4480560"/>
          </a:xfrm>
        </p:spPr>
        <p:txBody>
          <a:bodyPr/>
          <a:lstStyle/>
          <a:p>
            <a:pPr marL="0" indent="0">
              <a:lnSpc>
                <a:spcPct val="150000"/>
              </a:lnSpc>
              <a:buNone/>
            </a:pPr>
            <a:r>
              <a:rPr lang="ja-JP" altLang="en-US" sz="2800" dirty="0"/>
              <a:t>＜</a:t>
            </a:r>
            <a:r>
              <a:rPr lang="ja-JP" altLang="en-US" sz="2800" b="1" dirty="0"/>
              <a:t>土壌改良剤</a:t>
            </a:r>
            <a:r>
              <a:rPr lang="ja-JP" altLang="en-US" sz="2800" dirty="0"/>
              <a:t>＞</a:t>
            </a:r>
            <a:endParaRPr lang="en-US" altLang="ja-JP" sz="2800" dirty="0"/>
          </a:p>
          <a:p>
            <a:pPr>
              <a:lnSpc>
                <a:spcPct val="150000"/>
              </a:lnSpc>
              <a:buFont typeface="Wingdings" panose="05000000000000000000" pitchFamily="2" charset="2"/>
              <a:buChar char="l"/>
            </a:pPr>
            <a:r>
              <a:rPr lang="ja-JP" altLang="en-US" sz="2800" dirty="0"/>
              <a:t>使用方法</a:t>
            </a:r>
            <a:endParaRPr lang="en-US" altLang="ja-JP" sz="2800" dirty="0"/>
          </a:p>
          <a:p>
            <a:pPr marL="0" indent="0">
              <a:lnSpc>
                <a:spcPct val="150000"/>
              </a:lnSpc>
              <a:buNone/>
            </a:pPr>
            <a:r>
              <a:rPr lang="ja-JP" altLang="en-US" sz="2800" dirty="0"/>
              <a:t>　　・畑では</a:t>
            </a:r>
            <a:r>
              <a:rPr lang="en-US" altLang="ja-JP" sz="2800" dirty="0"/>
              <a:t>1a</a:t>
            </a:r>
            <a:r>
              <a:rPr lang="ja-JP" altLang="en-US" sz="2800" dirty="0"/>
              <a:t>に対して</a:t>
            </a:r>
            <a:r>
              <a:rPr lang="en-US" altLang="ja-JP" sz="2800" dirty="0"/>
              <a:t>5~10kg</a:t>
            </a:r>
          </a:p>
          <a:p>
            <a:pPr marL="0" indent="0">
              <a:lnSpc>
                <a:spcPct val="150000"/>
              </a:lnSpc>
              <a:buNone/>
            </a:pPr>
            <a:r>
              <a:rPr lang="ja-JP" altLang="en-US" sz="2800" dirty="0"/>
              <a:t>　　・鉢では全体の</a:t>
            </a:r>
            <a:r>
              <a:rPr lang="en-US" altLang="ja-JP" sz="2800" dirty="0"/>
              <a:t>3~10%</a:t>
            </a:r>
            <a:r>
              <a:rPr lang="ja-JP" altLang="en-US" sz="2800" dirty="0"/>
              <a:t>　→</a:t>
            </a:r>
            <a:r>
              <a:rPr lang="en-US" altLang="ja-JP" sz="2800" dirty="0"/>
              <a:t>1</a:t>
            </a:r>
            <a:r>
              <a:rPr lang="ja-JP" altLang="en-US" sz="2800" dirty="0"/>
              <a:t>週間程前に</a:t>
            </a:r>
            <a:endParaRPr lang="en-US" altLang="ja-JP" sz="2800" dirty="0"/>
          </a:p>
          <a:p>
            <a:pPr marL="0" indent="0">
              <a:lnSpc>
                <a:spcPct val="150000"/>
              </a:lnSpc>
              <a:buNone/>
            </a:pPr>
            <a:r>
              <a:rPr lang="ja-JP" altLang="en-US" sz="2800" dirty="0"/>
              <a:t>　　・油かすなどの窒素資材を併用</a:t>
            </a:r>
            <a:endParaRPr lang="en-US" altLang="ja-JP" sz="2800" dirty="0"/>
          </a:p>
          <a:p>
            <a:endParaRPr kumimoji="1" lang="ja-JP" altLang="en-US" dirty="0"/>
          </a:p>
        </p:txBody>
      </p:sp>
      <p:sp>
        <p:nvSpPr>
          <p:cNvPr id="5" name="角丸四角形吹き出し 4"/>
          <p:cNvSpPr/>
          <p:nvPr/>
        </p:nvSpPr>
        <p:spPr>
          <a:xfrm>
            <a:off x="6724072" y="1505925"/>
            <a:ext cx="1505528" cy="870638"/>
          </a:xfrm>
          <a:prstGeom prst="wedgeRoundRectCallout">
            <a:avLst>
              <a:gd name="adj1" fmla="val -47634"/>
              <a:gd name="adj2" fmla="val 2307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tx1">
                    <a:lumMod val="95000"/>
                    <a:lumOff val="5000"/>
                  </a:schemeClr>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竹粉</a:t>
            </a:r>
            <a:endParaRPr lang="ja-JP" sz="3600" kern="100" dirty="0">
              <a:solidFill>
                <a:schemeClr val="tx1">
                  <a:lumMod val="95000"/>
                  <a:lumOff val="5000"/>
                </a:schemeClr>
              </a:solidFill>
              <a:effectLst/>
              <a:ea typeface="游明朝" panose="02020400000000000000" pitchFamily="18" charset="-128"/>
              <a:cs typeface="Times New Roman" panose="02020603050405020304" pitchFamily="18" charset="0"/>
            </a:endParaRPr>
          </a:p>
        </p:txBody>
      </p:sp>
      <p:pic>
        <p:nvPicPr>
          <p:cNvPr id="4" name="図 3"/>
          <p:cNvPicPr>
            <a:picLocks noChangeAspect="1"/>
          </p:cNvPicPr>
          <p:nvPr/>
        </p:nvPicPr>
        <p:blipFill rotWithShape="1">
          <a:blip r:embed="rId2"/>
          <a:srcRect l="-1" t="39401" r="-1074"/>
          <a:stretch/>
        </p:blipFill>
        <p:spPr>
          <a:xfrm>
            <a:off x="5395502" y="5458337"/>
            <a:ext cx="2657140" cy="1056296"/>
          </a:xfrm>
          <a:prstGeom prst="rect">
            <a:avLst/>
          </a:prstGeom>
        </p:spPr>
      </p:pic>
    </p:spTree>
    <p:extLst>
      <p:ext uri="{BB962C8B-B14F-4D97-AF65-F5344CB8AC3E}">
        <p14:creationId xmlns:p14="http://schemas.microsoft.com/office/powerpoint/2010/main" val="354271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28700" y="757645"/>
            <a:ext cx="7200900" cy="5355771"/>
          </a:xfrm>
        </p:spPr>
        <p:txBody>
          <a:bodyPr>
            <a:normAutofit/>
          </a:bodyPr>
          <a:lstStyle/>
          <a:p>
            <a:pPr marL="0" indent="0">
              <a:lnSpc>
                <a:spcPct val="200000"/>
              </a:lnSpc>
              <a:buNone/>
            </a:pPr>
            <a:r>
              <a:rPr kumimoji="1" lang="ja-JP" altLang="en-US" sz="2800" dirty="0"/>
              <a:t>　竹もイネ科に属しているためかはわからないが、実際にトウモロコシや稲などのイネ科に属する植物に根の張りが良くなったなどの結果が報告されている。</a:t>
            </a:r>
            <a:endParaRPr kumimoji="1" lang="en-US" altLang="ja-JP" sz="2800" dirty="0"/>
          </a:p>
          <a:p>
            <a:pPr marL="0" indent="0">
              <a:lnSpc>
                <a:spcPct val="200000"/>
              </a:lnSpc>
              <a:buNone/>
            </a:pPr>
            <a:r>
              <a:rPr lang="ja-JP" altLang="en-US" sz="2800" dirty="0"/>
              <a:t>　また、大豆</a:t>
            </a:r>
            <a:r>
              <a:rPr lang="en-US" altLang="ja-JP" sz="2800" dirty="0"/>
              <a:t>(</a:t>
            </a:r>
            <a:r>
              <a:rPr lang="ja-JP" altLang="en-US" sz="2800" dirty="0"/>
              <a:t>マメ科</a:t>
            </a:r>
            <a:r>
              <a:rPr lang="en-US" altLang="ja-JP" sz="2800" dirty="0"/>
              <a:t>)</a:t>
            </a:r>
            <a:r>
              <a:rPr lang="ja-JP" altLang="en-US" sz="2800" dirty="0"/>
              <a:t>についても根の伸長に効果があるということも報告されている。</a:t>
            </a:r>
            <a:endParaRPr kumimoji="1" lang="ja-JP" altLang="en-US" sz="2800" dirty="0"/>
          </a:p>
        </p:txBody>
      </p:sp>
    </p:spTree>
    <p:extLst>
      <p:ext uri="{BB962C8B-B14F-4D97-AF65-F5344CB8AC3E}">
        <p14:creationId xmlns:p14="http://schemas.microsoft.com/office/powerpoint/2010/main" val="407698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390896"/>
            <a:ext cx="7200900" cy="548904"/>
          </a:xfrm>
        </p:spPr>
        <p:txBody>
          <a:bodyPr>
            <a:normAutofit/>
          </a:bodyPr>
          <a:lstStyle/>
          <a:p>
            <a:pPr algn="ctr"/>
            <a:r>
              <a:rPr lang="ja-JP" altLang="en-US" sz="3600" u="sng" dirty="0"/>
              <a:t>竹粉の畑や造園での利用</a:t>
            </a:r>
            <a:r>
              <a:rPr lang="en-US" altLang="ja-JP" sz="3600" u="sng" dirty="0"/>
              <a:t> 2</a:t>
            </a:r>
            <a:endParaRPr kumimoji="1" lang="ja-JP" altLang="en-US" sz="3600" u="sng" dirty="0"/>
          </a:p>
        </p:txBody>
      </p:sp>
      <p:sp>
        <p:nvSpPr>
          <p:cNvPr id="3" name="コンテンツ プレースホルダー 2"/>
          <p:cNvSpPr>
            <a:spLocks noGrp="1"/>
          </p:cNvSpPr>
          <p:nvPr>
            <p:ph idx="1"/>
          </p:nvPr>
        </p:nvSpPr>
        <p:spPr>
          <a:xfrm>
            <a:off x="1028700" y="1348907"/>
            <a:ext cx="7200900" cy="4580838"/>
          </a:xfrm>
        </p:spPr>
        <p:txBody>
          <a:bodyPr>
            <a:normAutofit/>
          </a:bodyPr>
          <a:lstStyle/>
          <a:p>
            <a:pPr marL="0" indent="0">
              <a:lnSpc>
                <a:spcPct val="150000"/>
              </a:lnSpc>
              <a:buNone/>
            </a:pPr>
            <a:r>
              <a:rPr lang="ja-JP" altLang="en-US" sz="2800" dirty="0"/>
              <a:t>＜</a:t>
            </a:r>
            <a:r>
              <a:rPr kumimoji="1" lang="ja-JP" altLang="en-US" sz="2800" b="1" dirty="0"/>
              <a:t>除草剤 </a:t>
            </a:r>
            <a:r>
              <a:rPr lang="ja-JP" altLang="en-US" sz="2800" dirty="0"/>
              <a:t>＞</a:t>
            </a:r>
            <a:endParaRPr kumimoji="1" lang="en-US" altLang="ja-JP" sz="2800" b="1" dirty="0"/>
          </a:p>
          <a:p>
            <a:pPr marL="0" indent="0">
              <a:lnSpc>
                <a:spcPct val="150000"/>
              </a:lnSpc>
              <a:buNone/>
            </a:pPr>
            <a:r>
              <a:rPr kumimoji="1" lang="en-US" altLang="ja-JP" sz="2800" b="1" dirty="0"/>
              <a:t>(</a:t>
            </a:r>
            <a:r>
              <a:rPr kumimoji="1" lang="ja-JP" altLang="en-US" sz="2800" b="1" dirty="0"/>
              <a:t>非選択性除草剤・土壌処理剤</a:t>
            </a:r>
            <a:r>
              <a:rPr kumimoji="1" lang="en-US" altLang="ja-JP" sz="2800" b="1" dirty="0"/>
              <a:t>)</a:t>
            </a:r>
            <a:r>
              <a:rPr kumimoji="1" lang="ja-JP" altLang="en-US" sz="2800" dirty="0"/>
              <a:t> </a:t>
            </a:r>
            <a:endParaRPr kumimoji="1" lang="en-US" altLang="ja-JP" sz="2800" dirty="0"/>
          </a:p>
          <a:p>
            <a:pPr>
              <a:lnSpc>
                <a:spcPct val="150000"/>
              </a:lnSpc>
              <a:buFont typeface="Wingdings" panose="05000000000000000000" pitchFamily="2" charset="2"/>
              <a:buChar char="l"/>
            </a:pPr>
            <a:r>
              <a:rPr lang="ja-JP" altLang="en-US" sz="2800" dirty="0"/>
              <a:t>利点：土壌中の成分に影響を与えない</a:t>
            </a:r>
            <a:endParaRPr lang="en-US" altLang="ja-JP" sz="2800" dirty="0"/>
          </a:p>
          <a:p>
            <a:pPr marL="0" indent="0">
              <a:lnSpc>
                <a:spcPct val="150000"/>
              </a:lnSpc>
              <a:buNone/>
            </a:pPr>
            <a:r>
              <a:rPr lang="ja-JP" altLang="en-US" sz="2800" dirty="0"/>
              <a:t>　　　　量の調整が簡単</a:t>
            </a:r>
            <a:endParaRPr lang="en-US" altLang="ja-JP" sz="2800" dirty="0"/>
          </a:p>
          <a:p>
            <a:pPr>
              <a:lnSpc>
                <a:spcPct val="150000"/>
              </a:lnSpc>
              <a:buFont typeface="Wingdings" panose="05000000000000000000" pitchFamily="2" charset="2"/>
              <a:buChar char="l"/>
            </a:pPr>
            <a:r>
              <a:rPr lang="ja-JP" altLang="en-US" sz="2800" dirty="0"/>
              <a:t>注意点：土壌に混ぜない</a:t>
            </a:r>
            <a:endParaRPr lang="en-US" altLang="ja-JP" sz="2800" dirty="0"/>
          </a:p>
          <a:p>
            <a:pPr marL="0" indent="0">
              <a:lnSpc>
                <a:spcPct val="150000"/>
              </a:lnSpc>
              <a:buNone/>
            </a:pPr>
            <a:r>
              <a:rPr lang="ja-JP" altLang="en-US" sz="2800" dirty="0"/>
              <a:t>　　　　　栽培植物からは離して散布</a:t>
            </a:r>
            <a:endParaRPr lang="en-US" altLang="ja-JP" sz="2800" dirty="0"/>
          </a:p>
          <a:p>
            <a:pPr marL="0" indent="0">
              <a:buNone/>
            </a:pPr>
            <a:r>
              <a:rPr lang="ja-JP" altLang="en-US" sz="2800" dirty="0"/>
              <a:t>　</a:t>
            </a:r>
            <a:endParaRPr kumimoji="1" lang="ja-JP" altLang="en-US" sz="2800" dirty="0"/>
          </a:p>
        </p:txBody>
      </p:sp>
      <p:sp>
        <p:nvSpPr>
          <p:cNvPr id="4" name="角丸四角形吹き出し 3"/>
          <p:cNvSpPr/>
          <p:nvPr/>
        </p:nvSpPr>
        <p:spPr>
          <a:xfrm>
            <a:off x="6724072" y="1348907"/>
            <a:ext cx="1505528" cy="870638"/>
          </a:xfrm>
          <a:prstGeom prst="wedgeRoundRectCallout">
            <a:avLst>
              <a:gd name="adj1" fmla="val -47634"/>
              <a:gd name="adj2" fmla="val 2307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tx1">
                    <a:lumMod val="95000"/>
                    <a:lumOff val="5000"/>
                  </a:schemeClr>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竹粉</a:t>
            </a:r>
            <a:endParaRPr lang="ja-JP" sz="3600" kern="100" dirty="0">
              <a:solidFill>
                <a:schemeClr val="tx1">
                  <a:lumMod val="95000"/>
                  <a:lumOff val="5000"/>
                </a:schemeClr>
              </a:solidFill>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9745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502920"/>
            <a:ext cx="7200900" cy="738051"/>
          </a:xfrm>
        </p:spPr>
        <p:txBody>
          <a:bodyPr>
            <a:normAutofit/>
          </a:bodyPr>
          <a:lstStyle/>
          <a:p>
            <a:pPr algn="ctr"/>
            <a:r>
              <a:rPr lang="ja-JP" altLang="en-US" sz="3600" u="sng" dirty="0"/>
              <a:t>竹粉の畑や造園での利用</a:t>
            </a:r>
            <a:r>
              <a:rPr lang="en-US" altLang="ja-JP" sz="3600" u="sng" dirty="0"/>
              <a:t> 2</a:t>
            </a:r>
            <a:endParaRPr kumimoji="1" lang="ja-JP" altLang="en-US" sz="3600" dirty="0"/>
          </a:p>
        </p:txBody>
      </p:sp>
      <p:sp>
        <p:nvSpPr>
          <p:cNvPr id="3" name="コンテンツ プレースホルダー 2"/>
          <p:cNvSpPr>
            <a:spLocks noGrp="1"/>
          </p:cNvSpPr>
          <p:nvPr>
            <p:ph idx="1"/>
          </p:nvPr>
        </p:nvSpPr>
        <p:spPr>
          <a:xfrm>
            <a:off x="1028700" y="1476103"/>
            <a:ext cx="7200900" cy="4666079"/>
          </a:xfrm>
        </p:spPr>
        <p:txBody>
          <a:bodyPr/>
          <a:lstStyle/>
          <a:p>
            <a:pPr marL="0" indent="0">
              <a:buNone/>
            </a:pPr>
            <a:r>
              <a:rPr lang="ja-JP" altLang="en-US" sz="2800" dirty="0"/>
              <a:t>＜</a:t>
            </a:r>
            <a:r>
              <a:rPr lang="ja-JP" altLang="en-US" sz="2800" b="1" dirty="0"/>
              <a:t>除草剤 </a:t>
            </a:r>
            <a:r>
              <a:rPr lang="ja-JP" altLang="en-US" sz="2800" dirty="0"/>
              <a:t>＞</a:t>
            </a:r>
            <a:endParaRPr lang="en-US" altLang="ja-JP" sz="2800" b="1" dirty="0"/>
          </a:p>
          <a:p>
            <a:pPr marL="0" indent="0">
              <a:buNone/>
            </a:pPr>
            <a:r>
              <a:rPr lang="en-US" altLang="ja-JP" sz="2800" b="1" dirty="0"/>
              <a:t>(</a:t>
            </a:r>
            <a:r>
              <a:rPr lang="ja-JP" altLang="en-US" sz="2800" b="1" dirty="0"/>
              <a:t>非選択性除草剤・土壌処理剤</a:t>
            </a:r>
            <a:r>
              <a:rPr lang="en-US" altLang="ja-JP" sz="2800" b="1" dirty="0"/>
              <a:t>)</a:t>
            </a:r>
            <a:endParaRPr lang="en-US" altLang="ja-JP" sz="2800" dirty="0"/>
          </a:p>
          <a:p>
            <a:pPr>
              <a:lnSpc>
                <a:spcPct val="150000"/>
              </a:lnSpc>
              <a:buFont typeface="Wingdings" panose="05000000000000000000" pitchFamily="2" charset="2"/>
              <a:buChar char="l"/>
            </a:pPr>
            <a:r>
              <a:rPr lang="ja-JP" altLang="en-US" sz="2800" dirty="0"/>
              <a:t>使用方法</a:t>
            </a:r>
            <a:endParaRPr lang="en-US" altLang="ja-JP" sz="2800" dirty="0"/>
          </a:p>
          <a:p>
            <a:pPr marL="530352" lvl="1" indent="0">
              <a:lnSpc>
                <a:spcPct val="150000"/>
              </a:lnSpc>
              <a:buNone/>
            </a:pPr>
            <a:r>
              <a:rPr lang="ja-JP" altLang="en-US" sz="2800" dirty="0"/>
              <a:t>　・土壌の上に</a:t>
            </a:r>
            <a:r>
              <a:rPr lang="en-US" altLang="ja-JP" sz="2800" i="0" dirty="0"/>
              <a:t>3cm</a:t>
            </a:r>
            <a:r>
              <a:rPr lang="ja-JP" altLang="en-US" sz="2800" dirty="0"/>
              <a:t>程敷く</a:t>
            </a:r>
            <a:r>
              <a:rPr lang="en-US" altLang="ja-JP" sz="2800" i="0" dirty="0"/>
              <a:t>(</a:t>
            </a:r>
            <a:r>
              <a:rPr lang="ja-JP" altLang="en-US" sz="2800" i="0" dirty="0"/>
              <a:t>予防</a:t>
            </a:r>
            <a:r>
              <a:rPr lang="en-US" altLang="ja-JP" sz="2800" i="0" dirty="0"/>
              <a:t>)</a:t>
            </a:r>
          </a:p>
          <a:p>
            <a:pPr marL="530352" lvl="1" indent="0">
              <a:lnSpc>
                <a:spcPct val="150000"/>
              </a:lnSpc>
              <a:buNone/>
            </a:pPr>
            <a:r>
              <a:rPr lang="ja-JP" altLang="en-US" sz="2800" i="0" dirty="0"/>
              <a:t>　　　　　　　</a:t>
            </a:r>
            <a:r>
              <a:rPr lang="en-US" altLang="ja-JP" sz="2800" i="0" dirty="0"/>
              <a:t>5cm</a:t>
            </a:r>
            <a:r>
              <a:rPr lang="ja-JP" altLang="en-US" sz="2800" i="0" dirty="0"/>
              <a:t>以上　</a:t>
            </a:r>
            <a:r>
              <a:rPr lang="en-US" altLang="ja-JP" sz="2800" i="0" dirty="0"/>
              <a:t>(</a:t>
            </a:r>
            <a:r>
              <a:rPr lang="ja-JP" altLang="en-US" sz="2800" i="0" dirty="0"/>
              <a:t>除草</a:t>
            </a:r>
            <a:r>
              <a:rPr lang="en-US" altLang="ja-JP" sz="2800" i="0" dirty="0"/>
              <a:t>)</a:t>
            </a:r>
            <a:endParaRPr lang="en-US" altLang="ja-JP" sz="2800" dirty="0"/>
          </a:p>
          <a:p>
            <a:pPr marL="530352" lvl="1" indent="0">
              <a:lnSpc>
                <a:spcPct val="150000"/>
              </a:lnSpc>
              <a:buNone/>
            </a:pPr>
            <a:r>
              <a:rPr lang="ja-JP" altLang="en-US" sz="2800" dirty="0"/>
              <a:t>　・竹粉を固める場合は水を撒く</a:t>
            </a:r>
            <a:endParaRPr lang="en-US" altLang="ja-JP" sz="2800" dirty="0"/>
          </a:p>
          <a:p>
            <a:pPr marL="530352" lvl="1" indent="0">
              <a:lnSpc>
                <a:spcPct val="150000"/>
              </a:lnSpc>
              <a:buNone/>
            </a:pPr>
            <a:r>
              <a:rPr lang="ja-JP" altLang="en-US" sz="2800" dirty="0"/>
              <a:t>　・様子を見ながら追加する</a:t>
            </a:r>
            <a:endParaRPr lang="en-US" altLang="ja-JP" sz="2800" dirty="0"/>
          </a:p>
          <a:p>
            <a:pPr marL="0" indent="0">
              <a:lnSpc>
                <a:spcPct val="150000"/>
              </a:lnSpc>
              <a:buNone/>
            </a:pPr>
            <a:endParaRPr lang="en-US" altLang="ja-JP" sz="2800" dirty="0"/>
          </a:p>
          <a:p>
            <a:endParaRPr kumimoji="1" lang="ja-JP" altLang="en-US" dirty="0"/>
          </a:p>
        </p:txBody>
      </p:sp>
      <p:sp>
        <p:nvSpPr>
          <p:cNvPr id="4" name="角丸四角形吹き出し 3"/>
          <p:cNvSpPr/>
          <p:nvPr/>
        </p:nvSpPr>
        <p:spPr>
          <a:xfrm>
            <a:off x="6724072" y="1476103"/>
            <a:ext cx="1505528" cy="870638"/>
          </a:xfrm>
          <a:prstGeom prst="wedgeRoundRectCallout">
            <a:avLst>
              <a:gd name="adj1" fmla="val -47634"/>
              <a:gd name="adj2" fmla="val 2307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tx1">
                    <a:lumMod val="95000"/>
                    <a:lumOff val="5000"/>
                  </a:schemeClr>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竹粉</a:t>
            </a:r>
            <a:endParaRPr lang="ja-JP" sz="3600" kern="100" dirty="0">
              <a:solidFill>
                <a:schemeClr val="tx1">
                  <a:lumMod val="95000"/>
                  <a:lumOff val="5000"/>
                </a:schemeClr>
              </a:solidFill>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89287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28700" y="953589"/>
            <a:ext cx="7200900" cy="4913811"/>
          </a:xfrm>
        </p:spPr>
        <p:txBody>
          <a:bodyPr/>
          <a:lstStyle/>
          <a:p>
            <a:pPr marL="0" indent="0">
              <a:lnSpc>
                <a:spcPct val="200000"/>
              </a:lnSpc>
              <a:buNone/>
            </a:pPr>
            <a:r>
              <a:rPr kumimoji="1" lang="ja-JP" altLang="en-US" dirty="0"/>
              <a:t>　</a:t>
            </a:r>
            <a:r>
              <a:rPr lang="ja-JP" altLang="en-US" sz="2800" dirty="0"/>
              <a:t>土壌処理剤のため、根ごとすべて枯らせるというものではなく、あくまでも発芽しないように・それ以上育たないようにするためのものとして利用されている。そのため、地下茎で繁殖する植物には効きにくい。</a:t>
            </a:r>
            <a:endParaRPr lang="en-US" altLang="ja-JP" sz="2800" dirty="0"/>
          </a:p>
        </p:txBody>
      </p:sp>
      <p:pic>
        <p:nvPicPr>
          <p:cNvPr id="2" name="図 1"/>
          <p:cNvPicPr>
            <a:picLocks noChangeAspect="1"/>
          </p:cNvPicPr>
          <p:nvPr/>
        </p:nvPicPr>
        <p:blipFill>
          <a:blip r:embed="rId2">
            <a:clrChange>
              <a:clrFrom>
                <a:srgbClr val="FFFFFF"/>
              </a:clrFrom>
              <a:clrTo>
                <a:srgbClr val="FFFFFF">
                  <a:alpha val="0"/>
                </a:srgbClr>
              </a:clrTo>
            </a:clrChange>
          </a:blip>
          <a:stretch>
            <a:fillRect/>
          </a:stretch>
        </p:blipFill>
        <p:spPr>
          <a:xfrm>
            <a:off x="4667250" y="5335298"/>
            <a:ext cx="3562350" cy="1285875"/>
          </a:xfrm>
          <a:prstGeom prst="rect">
            <a:avLst/>
          </a:prstGeom>
        </p:spPr>
      </p:pic>
    </p:spTree>
    <p:extLst>
      <p:ext uri="{BB962C8B-B14F-4D97-AF65-F5344CB8AC3E}">
        <p14:creationId xmlns:p14="http://schemas.microsoft.com/office/powerpoint/2010/main" val="960742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406400"/>
            <a:ext cx="7200900" cy="766618"/>
          </a:xfrm>
        </p:spPr>
        <p:txBody>
          <a:bodyPr>
            <a:normAutofit/>
          </a:bodyPr>
          <a:lstStyle/>
          <a:p>
            <a:pPr algn="ctr"/>
            <a:r>
              <a:rPr lang="ja-JP" altLang="en-US" sz="3600" u="sng" dirty="0"/>
              <a:t>竹粉の水田での利用</a:t>
            </a:r>
            <a:endParaRPr kumimoji="1" lang="ja-JP" altLang="en-US" sz="3600" dirty="0"/>
          </a:p>
        </p:txBody>
      </p:sp>
      <p:sp>
        <p:nvSpPr>
          <p:cNvPr id="3" name="コンテンツ プレースホルダー 2"/>
          <p:cNvSpPr>
            <a:spLocks noGrp="1"/>
          </p:cNvSpPr>
          <p:nvPr>
            <p:ph idx="1"/>
          </p:nvPr>
        </p:nvSpPr>
        <p:spPr>
          <a:xfrm>
            <a:off x="1028700" y="1608337"/>
            <a:ext cx="7200900" cy="4020127"/>
          </a:xfrm>
        </p:spPr>
        <p:txBody>
          <a:bodyPr>
            <a:normAutofit/>
          </a:bodyPr>
          <a:lstStyle/>
          <a:p>
            <a:pPr>
              <a:buFont typeface="Wingdings" panose="05000000000000000000" pitchFamily="2" charset="2"/>
              <a:buChar char="l"/>
            </a:pPr>
            <a:r>
              <a:rPr lang="ja-JP" altLang="en-US" sz="2800" dirty="0"/>
              <a:t>利点：根の成長が促進される</a:t>
            </a:r>
            <a:endParaRPr lang="en-US" altLang="ja-JP" sz="2800" dirty="0"/>
          </a:p>
          <a:p>
            <a:pPr marL="530352" lvl="1" indent="0">
              <a:buNone/>
            </a:pPr>
            <a:r>
              <a:rPr kumimoji="1" lang="ja-JP" altLang="en-US" sz="2800" dirty="0"/>
              <a:t>　　</a:t>
            </a:r>
            <a:r>
              <a:rPr lang="ja-JP" altLang="en-US" sz="2800" dirty="0"/>
              <a:t>　</a:t>
            </a:r>
            <a:r>
              <a:rPr kumimoji="1" lang="ja-JP" altLang="en-US" sz="2800" dirty="0"/>
              <a:t>ジャンボタニシの食害が</a:t>
            </a:r>
            <a:endParaRPr kumimoji="1" lang="en-US" altLang="ja-JP" sz="2800" dirty="0"/>
          </a:p>
          <a:p>
            <a:pPr marL="530352" lvl="1" indent="0">
              <a:buNone/>
            </a:pPr>
            <a:r>
              <a:rPr lang="ja-JP" altLang="en-US" sz="2800" dirty="0"/>
              <a:t>　　　</a:t>
            </a:r>
            <a:r>
              <a:rPr kumimoji="1" lang="ja-JP" altLang="en-US" sz="2800" dirty="0"/>
              <a:t>抑制される</a:t>
            </a:r>
            <a:endParaRPr kumimoji="1" lang="en-US" altLang="ja-JP" sz="2800" dirty="0"/>
          </a:p>
          <a:p>
            <a:pPr>
              <a:buFont typeface="Wingdings" panose="05000000000000000000" pitchFamily="2" charset="2"/>
              <a:buChar char="l"/>
            </a:pPr>
            <a:r>
              <a:rPr lang="ja-JP" altLang="en-US" sz="2800" dirty="0"/>
              <a:t>注意点：水田の土壌が酸性化する可能性</a:t>
            </a:r>
            <a:endParaRPr lang="en-US" altLang="ja-JP" sz="2800" dirty="0"/>
          </a:p>
          <a:p>
            <a:pPr marL="0" indent="0">
              <a:buNone/>
            </a:pPr>
            <a:r>
              <a:rPr lang="ja-JP" altLang="en-US" sz="2800" dirty="0"/>
              <a:t>　　　　　がある</a:t>
            </a:r>
            <a:endParaRPr lang="en-US" altLang="ja-JP" sz="2800" dirty="0"/>
          </a:p>
          <a:p>
            <a:pPr>
              <a:buFont typeface="Wingdings" panose="05000000000000000000" pitchFamily="2" charset="2"/>
              <a:buChar char="l"/>
            </a:pPr>
            <a:r>
              <a:rPr lang="ja-JP" altLang="en-US" sz="2800" dirty="0"/>
              <a:t>使い方</a:t>
            </a:r>
            <a:endParaRPr lang="en-US" altLang="ja-JP" sz="2800" dirty="0"/>
          </a:p>
          <a:p>
            <a:pPr marL="530352" lvl="1" indent="0">
              <a:buNone/>
            </a:pPr>
            <a:r>
              <a:rPr lang="ja-JP" altLang="en-US" sz="2800" dirty="0"/>
              <a:t>　</a:t>
            </a:r>
            <a:r>
              <a:rPr lang="ja-JP" altLang="en-US" sz="2800" i="0" dirty="0"/>
              <a:t>田植え</a:t>
            </a:r>
            <a:r>
              <a:rPr lang="en-US" altLang="ja-JP" sz="2800" i="0" dirty="0"/>
              <a:t>1~2</a:t>
            </a:r>
            <a:r>
              <a:rPr lang="ja-JP" altLang="en-US" sz="2800" i="0" dirty="0"/>
              <a:t>週間前に</a:t>
            </a:r>
            <a:r>
              <a:rPr lang="en-US" altLang="ja-JP" sz="2800" i="0" dirty="0"/>
              <a:t>1a</a:t>
            </a:r>
            <a:r>
              <a:rPr lang="ja-JP" altLang="en-US" sz="2800" i="0" dirty="0"/>
              <a:t>に</a:t>
            </a:r>
            <a:r>
              <a:rPr lang="en-US" altLang="ja-JP" sz="2800" i="0" dirty="0"/>
              <a:t>5kg</a:t>
            </a:r>
            <a:r>
              <a:rPr lang="ja-JP" altLang="en-US" sz="2800" i="0" dirty="0"/>
              <a:t>の竹粉を</a:t>
            </a:r>
            <a:endParaRPr lang="en-US" altLang="ja-JP" sz="2800" i="0" dirty="0"/>
          </a:p>
          <a:p>
            <a:pPr marL="530352" lvl="1" indent="0">
              <a:buNone/>
            </a:pPr>
            <a:r>
              <a:rPr lang="ja-JP" altLang="en-US" sz="2800" i="0" dirty="0"/>
              <a:t>　散布後、よく混ぜ込む。</a:t>
            </a:r>
            <a:endParaRPr lang="en-US" altLang="ja-JP" sz="2800" i="0" dirty="0"/>
          </a:p>
          <a:p>
            <a:pPr marL="530352" lvl="1" indent="0">
              <a:buNone/>
            </a:pPr>
            <a:r>
              <a:rPr lang="ja-JP" altLang="en-US" sz="2800" i="0" dirty="0"/>
              <a:t>　</a:t>
            </a:r>
            <a:endParaRPr lang="en-US" altLang="ja-JP" sz="2800" i="0" dirty="0"/>
          </a:p>
        </p:txBody>
      </p:sp>
      <p:sp>
        <p:nvSpPr>
          <p:cNvPr id="4" name="角丸四角形吹き出し 3"/>
          <p:cNvSpPr/>
          <p:nvPr/>
        </p:nvSpPr>
        <p:spPr>
          <a:xfrm>
            <a:off x="6724072" y="1173018"/>
            <a:ext cx="1505528" cy="870638"/>
          </a:xfrm>
          <a:prstGeom prst="wedgeRoundRectCallout">
            <a:avLst>
              <a:gd name="adj1" fmla="val -47634"/>
              <a:gd name="adj2" fmla="val 2307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tx1">
                    <a:lumMod val="95000"/>
                    <a:lumOff val="5000"/>
                  </a:schemeClr>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竹粉</a:t>
            </a:r>
            <a:endParaRPr lang="ja-JP" sz="3600" kern="100" dirty="0">
              <a:solidFill>
                <a:schemeClr val="tx1">
                  <a:lumMod val="95000"/>
                  <a:lumOff val="5000"/>
                </a:schemeClr>
              </a:solidFill>
              <a:effectLst/>
              <a:ea typeface="游明朝" panose="02020400000000000000" pitchFamily="18" charset="-128"/>
              <a:cs typeface="Times New Roman" panose="02020603050405020304" pitchFamily="18" charset="0"/>
            </a:endParaRPr>
          </a:p>
        </p:txBody>
      </p:sp>
      <p:pic>
        <p:nvPicPr>
          <p:cNvPr id="6" name="図 5"/>
          <p:cNvPicPr>
            <a:picLocks noChangeAspect="1"/>
          </p:cNvPicPr>
          <p:nvPr/>
        </p:nvPicPr>
        <p:blipFill>
          <a:blip r:embed="rId2">
            <a:clrChange>
              <a:clrFrom>
                <a:srgbClr val="FFFFFF"/>
              </a:clrFrom>
              <a:clrTo>
                <a:srgbClr val="FFFFFF">
                  <a:alpha val="0"/>
                </a:srgbClr>
              </a:clrTo>
            </a:clrChange>
          </a:blip>
          <a:stretch>
            <a:fillRect/>
          </a:stretch>
        </p:blipFill>
        <p:spPr>
          <a:xfrm rot="1473187">
            <a:off x="7548346" y="3691379"/>
            <a:ext cx="1719839" cy="2292605"/>
          </a:xfrm>
          <a:prstGeom prst="rect">
            <a:avLst/>
          </a:prstGeom>
        </p:spPr>
      </p:pic>
    </p:spTree>
    <p:extLst>
      <p:ext uri="{BB962C8B-B14F-4D97-AF65-F5344CB8AC3E}">
        <p14:creationId xmlns:p14="http://schemas.microsoft.com/office/powerpoint/2010/main" val="423056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355599"/>
            <a:ext cx="7200900" cy="1196110"/>
          </a:xfrm>
        </p:spPr>
        <p:txBody>
          <a:bodyPr>
            <a:normAutofit/>
          </a:bodyPr>
          <a:lstStyle/>
          <a:p>
            <a:pPr algn="ctr">
              <a:lnSpc>
                <a:spcPct val="100000"/>
              </a:lnSpc>
            </a:pPr>
            <a:r>
              <a:rPr lang="ja-JP" altLang="en-US" sz="3600" u="sng" dirty="0"/>
              <a:t>竹粉にした場合の</a:t>
            </a:r>
            <a:br>
              <a:rPr lang="en-US" altLang="ja-JP" sz="3600" u="sng" dirty="0"/>
            </a:br>
            <a:r>
              <a:rPr lang="ja-JP" altLang="en-US" sz="3600" u="sng" dirty="0"/>
              <a:t>その他の利用法</a:t>
            </a:r>
            <a:br>
              <a:rPr lang="en-US" altLang="ja-JP" sz="3600" dirty="0"/>
            </a:br>
            <a:endParaRPr kumimoji="1" lang="ja-JP" altLang="en-US" sz="3600" dirty="0"/>
          </a:p>
        </p:txBody>
      </p:sp>
      <p:sp>
        <p:nvSpPr>
          <p:cNvPr id="3" name="コンテンツ プレースホルダー 2"/>
          <p:cNvSpPr>
            <a:spLocks noGrp="1"/>
          </p:cNvSpPr>
          <p:nvPr>
            <p:ph idx="1"/>
          </p:nvPr>
        </p:nvSpPr>
        <p:spPr>
          <a:xfrm>
            <a:off x="1028700" y="1967345"/>
            <a:ext cx="7200900" cy="3815618"/>
          </a:xfrm>
        </p:spPr>
        <p:txBody>
          <a:bodyPr anchor="t"/>
          <a:lstStyle/>
          <a:p>
            <a:pPr>
              <a:lnSpc>
                <a:spcPct val="150000"/>
              </a:lnSpc>
              <a:buFont typeface="Wingdings" panose="05000000000000000000" pitchFamily="2" charset="2"/>
              <a:buChar char="l"/>
            </a:pPr>
            <a:r>
              <a:rPr kumimoji="1" lang="ja-JP" altLang="en-US" sz="2800" dirty="0" err="1"/>
              <a:t>ぬか</a:t>
            </a:r>
            <a:r>
              <a:rPr kumimoji="1" lang="ja-JP" altLang="en-US" sz="2800" dirty="0"/>
              <a:t>床</a:t>
            </a:r>
            <a:r>
              <a:rPr lang="ja-JP" altLang="en-US" dirty="0"/>
              <a:t>：</a:t>
            </a:r>
            <a:r>
              <a:rPr kumimoji="1" lang="ja-JP" altLang="en-US" sz="2800" dirty="0"/>
              <a:t>保水性・乳酸菌を活用</a:t>
            </a:r>
            <a:endParaRPr kumimoji="1" lang="en-US" altLang="ja-JP" sz="2800" dirty="0"/>
          </a:p>
          <a:p>
            <a:pPr>
              <a:lnSpc>
                <a:spcPct val="150000"/>
              </a:lnSpc>
              <a:buFont typeface="Wingdings" panose="05000000000000000000" pitchFamily="2" charset="2"/>
              <a:buChar char="l"/>
            </a:pPr>
            <a:r>
              <a:rPr kumimoji="1" lang="ja-JP" altLang="en-US" sz="2800" dirty="0"/>
              <a:t>家畜の飼料</a:t>
            </a:r>
            <a:r>
              <a:rPr lang="ja-JP" altLang="en-US" sz="2800" dirty="0"/>
              <a:t>： 乳酸菌・繊維を活用</a:t>
            </a:r>
            <a:endParaRPr lang="en-US" altLang="ja-JP" sz="2800" dirty="0"/>
          </a:p>
          <a:p>
            <a:pPr>
              <a:lnSpc>
                <a:spcPct val="150000"/>
              </a:lnSpc>
              <a:buFont typeface="Wingdings" panose="05000000000000000000" pitchFamily="2" charset="2"/>
              <a:buChar char="l"/>
            </a:pPr>
            <a:r>
              <a:rPr kumimoji="1" lang="ja-JP" altLang="en-US" sz="2800" dirty="0"/>
              <a:t>コンポスト</a:t>
            </a:r>
            <a:r>
              <a:rPr lang="ja-JP" altLang="en-US" sz="2800" dirty="0"/>
              <a:t>： 乳酸菌を活用</a:t>
            </a:r>
            <a:endParaRPr lang="en-US" altLang="ja-JP" sz="2800" dirty="0"/>
          </a:p>
          <a:p>
            <a:pPr>
              <a:lnSpc>
                <a:spcPct val="150000"/>
              </a:lnSpc>
              <a:buFont typeface="Wingdings" panose="05000000000000000000" pitchFamily="2" charset="2"/>
              <a:buChar char="l"/>
            </a:pPr>
            <a:r>
              <a:rPr lang="ja-JP" altLang="en-US" sz="2800" dirty="0"/>
              <a:t>堆肥の発酵促進：乳酸菌を活用</a:t>
            </a:r>
            <a:endParaRPr lang="en-US" altLang="ja-JP" sz="2800" dirty="0"/>
          </a:p>
          <a:p>
            <a:pPr>
              <a:lnSpc>
                <a:spcPct val="150000"/>
              </a:lnSpc>
              <a:buFont typeface="Wingdings" panose="05000000000000000000" pitchFamily="2" charset="2"/>
              <a:buChar char="l"/>
            </a:pPr>
            <a:r>
              <a:rPr lang="ja-JP" altLang="en-US" sz="2800" dirty="0"/>
              <a:t>土壌保温：乳酸菌を活用</a:t>
            </a:r>
            <a:endParaRPr lang="en-US" altLang="ja-JP" sz="2800" dirty="0"/>
          </a:p>
          <a:p>
            <a:pPr>
              <a:lnSpc>
                <a:spcPct val="200000"/>
              </a:lnSpc>
              <a:buFont typeface="Wingdings" panose="05000000000000000000" pitchFamily="2" charset="2"/>
              <a:buChar char="l"/>
            </a:pPr>
            <a:endParaRPr lang="en-US" altLang="ja-JP" sz="2800" dirty="0"/>
          </a:p>
          <a:p>
            <a:pPr>
              <a:lnSpc>
                <a:spcPct val="200000"/>
              </a:lnSpc>
              <a:buFont typeface="Wingdings" panose="05000000000000000000" pitchFamily="2" charset="2"/>
              <a:buChar char="l"/>
            </a:pPr>
            <a:endParaRPr lang="en-US" altLang="ja-JP" sz="2800" dirty="0"/>
          </a:p>
        </p:txBody>
      </p:sp>
      <p:sp>
        <p:nvSpPr>
          <p:cNvPr id="4" name="角丸四角形吹き出し 3"/>
          <p:cNvSpPr/>
          <p:nvPr/>
        </p:nvSpPr>
        <p:spPr>
          <a:xfrm>
            <a:off x="6724072" y="1385454"/>
            <a:ext cx="1505528" cy="870638"/>
          </a:xfrm>
          <a:prstGeom prst="wedgeRoundRectCallout">
            <a:avLst>
              <a:gd name="adj1" fmla="val -47634"/>
              <a:gd name="adj2" fmla="val 2307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tx1">
                    <a:lumMod val="95000"/>
                    <a:lumOff val="5000"/>
                  </a:schemeClr>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竹粉</a:t>
            </a:r>
            <a:endParaRPr lang="ja-JP" sz="3600" kern="100" dirty="0">
              <a:solidFill>
                <a:schemeClr val="tx1">
                  <a:lumMod val="95000"/>
                  <a:lumOff val="5000"/>
                </a:schemeClr>
              </a:solidFill>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87575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1283855" y="494790"/>
            <a:ext cx="6927272" cy="5033818"/>
          </a:xfrm>
          <a:prstGeom prst="foldedCorner">
            <a:avLst>
              <a:gd name="adj" fmla="val 0"/>
            </a:avLst>
          </a:prstGeom>
          <a:solidFill>
            <a:schemeClr val="dk1">
              <a:alpha val="50000"/>
            </a:schemeClr>
          </a:solidFill>
          <a:ln w="76200">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6000" dirty="0">
                <a:latin typeface="+mj-ea"/>
                <a:ea typeface="+mj-ea"/>
              </a:rPr>
              <a:t>次は</a:t>
            </a:r>
            <a:r>
              <a:rPr kumimoji="1" lang="en-US" altLang="ja-JP" sz="6000" dirty="0">
                <a:latin typeface="+mj-ea"/>
                <a:ea typeface="+mj-ea"/>
              </a:rPr>
              <a:t>…</a:t>
            </a:r>
          </a:p>
          <a:p>
            <a:pPr algn="ctr"/>
            <a:endParaRPr kumimoji="1" lang="en-US" altLang="ja-JP" sz="2800" dirty="0">
              <a:latin typeface="+mj-ea"/>
              <a:ea typeface="+mj-ea"/>
            </a:endParaRPr>
          </a:p>
          <a:p>
            <a:pPr algn="ctr"/>
            <a:r>
              <a:rPr kumimoji="1" lang="ja-JP" altLang="en-US" sz="8800" dirty="0">
                <a:latin typeface="+mj-ea"/>
                <a:ea typeface="+mj-ea"/>
              </a:rPr>
              <a:t>竹炭！</a:t>
            </a:r>
          </a:p>
        </p:txBody>
      </p:sp>
      <p:pic>
        <p:nvPicPr>
          <p:cNvPr id="2" name="図 1"/>
          <p:cNvPicPr>
            <a:picLocks noChangeAspect="1"/>
          </p:cNvPicPr>
          <p:nvPr/>
        </p:nvPicPr>
        <p:blipFill>
          <a:blip r:embed="rId2"/>
          <a:stretch>
            <a:fillRect/>
          </a:stretch>
        </p:blipFill>
        <p:spPr>
          <a:xfrm>
            <a:off x="5495636" y="4056421"/>
            <a:ext cx="3404034" cy="2549740"/>
          </a:xfrm>
          <a:prstGeom prst="ellipse">
            <a:avLst/>
          </a:prstGeom>
          <a:ln>
            <a:noFill/>
          </a:ln>
          <a:effectLst>
            <a:softEdge rad="112500"/>
          </a:effectLst>
        </p:spPr>
      </p:pic>
    </p:spTree>
    <p:extLst>
      <p:ext uri="{BB962C8B-B14F-4D97-AF65-F5344CB8AC3E}">
        <p14:creationId xmlns:p14="http://schemas.microsoft.com/office/powerpoint/2010/main" val="330766498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502920"/>
            <a:ext cx="7200900" cy="685800"/>
          </a:xfrm>
        </p:spPr>
        <p:txBody>
          <a:bodyPr>
            <a:normAutofit/>
          </a:bodyPr>
          <a:lstStyle/>
          <a:p>
            <a:pPr algn="ctr"/>
            <a:r>
              <a:rPr kumimoji="1" lang="ja-JP" altLang="en-US" sz="3600" dirty="0"/>
              <a:t>竹炭の特徴</a:t>
            </a:r>
          </a:p>
        </p:txBody>
      </p:sp>
      <p:sp>
        <p:nvSpPr>
          <p:cNvPr id="3" name="コンテンツ プレースホルダー 2"/>
          <p:cNvSpPr>
            <a:spLocks noGrp="1"/>
          </p:cNvSpPr>
          <p:nvPr>
            <p:ph idx="1"/>
          </p:nvPr>
        </p:nvSpPr>
        <p:spPr>
          <a:xfrm>
            <a:off x="1028700" y="1395662"/>
            <a:ext cx="7200900" cy="3653589"/>
          </a:xfrm>
        </p:spPr>
        <p:txBody>
          <a:bodyPr anchor="ctr">
            <a:normAutofit/>
          </a:bodyPr>
          <a:lstStyle/>
          <a:p>
            <a:pPr marL="514350" indent="-514350">
              <a:lnSpc>
                <a:spcPct val="200000"/>
              </a:lnSpc>
              <a:buFont typeface="+mj-ea"/>
              <a:buAutoNum type="circleNumDbPlain"/>
            </a:pPr>
            <a:r>
              <a:rPr lang="ja-JP" altLang="en-US" sz="2800" dirty="0"/>
              <a:t>カリウムが木炭の</a:t>
            </a:r>
            <a:r>
              <a:rPr lang="en-US" altLang="ja-JP" sz="2800" dirty="0"/>
              <a:t>3</a:t>
            </a:r>
            <a:r>
              <a:rPr lang="ja-JP" altLang="en-US" sz="2800" dirty="0"/>
              <a:t>培以上</a:t>
            </a:r>
            <a:endParaRPr lang="en-US" altLang="ja-JP" sz="2800" dirty="0"/>
          </a:p>
          <a:p>
            <a:pPr marL="514350" indent="-514350">
              <a:lnSpc>
                <a:spcPct val="200000"/>
              </a:lnSpc>
              <a:buFont typeface="+mj-ea"/>
              <a:buAutoNum type="circleNumDbPlain"/>
            </a:pPr>
            <a:r>
              <a:rPr kumimoji="1" lang="ja-JP" altLang="en-US" sz="2800" dirty="0"/>
              <a:t>多孔質</a:t>
            </a:r>
            <a:endParaRPr kumimoji="1" lang="en-US" altLang="ja-JP" sz="2800" dirty="0"/>
          </a:p>
          <a:p>
            <a:pPr marL="514350" indent="-514350">
              <a:lnSpc>
                <a:spcPct val="200000"/>
              </a:lnSpc>
              <a:buFont typeface="+mj-ea"/>
              <a:buAutoNum type="circleNumDbPlain"/>
            </a:pPr>
            <a:r>
              <a:rPr lang="ja-JP" altLang="en-US" sz="2800" dirty="0"/>
              <a:t>乳酸菌はいない</a:t>
            </a:r>
            <a:endParaRPr kumimoji="1" lang="ja-JP" altLang="en-US" sz="2800" dirty="0"/>
          </a:p>
        </p:txBody>
      </p:sp>
    </p:spTree>
    <p:extLst>
      <p:ext uri="{BB962C8B-B14F-4D97-AF65-F5344CB8AC3E}">
        <p14:creationId xmlns:p14="http://schemas.microsoft.com/office/powerpoint/2010/main" val="297502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344468"/>
            <a:ext cx="7200900" cy="542636"/>
          </a:xfrm>
        </p:spPr>
        <p:txBody>
          <a:bodyPr>
            <a:normAutofit/>
          </a:bodyPr>
          <a:lstStyle/>
          <a:p>
            <a:pPr algn="ctr"/>
            <a:r>
              <a:rPr kumimoji="1" lang="ja-JP" altLang="en-US" sz="3600" dirty="0"/>
              <a:t>自己紹介</a:t>
            </a:r>
          </a:p>
        </p:txBody>
      </p:sp>
      <p:sp>
        <p:nvSpPr>
          <p:cNvPr id="3" name="コンテンツ プレースホルダー 2"/>
          <p:cNvSpPr>
            <a:spLocks noGrp="1"/>
          </p:cNvSpPr>
          <p:nvPr>
            <p:ph idx="1"/>
          </p:nvPr>
        </p:nvSpPr>
        <p:spPr>
          <a:xfrm>
            <a:off x="1028700" y="1058779"/>
            <a:ext cx="7200900" cy="4808621"/>
          </a:xfrm>
        </p:spPr>
        <p:txBody>
          <a:bodyPr>
            <a:normAutofit/>
          </a:bodyPr>
          <a:lstStyle/>
          <a:p>
            <a:pPr>
              <a:lnSpc>
                <a:spcPct val="150000"/>
              </a:lnSpc>
              <a:buFont typeface="Wingdings" panose="05000000000000000000" pitchFamily="2" charset="2"/>
              <a:buChar char="l"/>
            </a:pPr>
            <a:r>
              <a:rPr lang="ja-JP" altLang="en-US" sz="2800" dirty="0"/>
              <a:t>名前：奥村芙美子</a:t>
            </a:r>
            <a:endParaRPr lang="en-US" altLang="ja-JP" sz="2800" dirty="0"/>
          </a:p>
          <a:p>
            <a:pPr>
              <a:lnSpc>
                <a:spcPct val="150000"/>
              </a:lnSpc>
              <a:buFont typeface="Wingdings" panose="05000000000000000000" pitchFamily="2" charset="2"/>
              <a:buChar char="l"/>
            </a:pPr>
            <a:r>
              <a:rPr kumimoji="1" lang="ja-JP" altLang="en-US" sz="2800" dirty="0"/>
              <a:t>学校：公立鳥取環境大学　環境学部　</a:t>
            </a:r>
            <a:r>
              <a:rPr kumimoji="1" lang="en-US" altLang="ja-JP" sz="2800" dirty="0"/>
              <a:t>2</a:t>
            </a:r>
            <a:r>
              <a:rPr kumimoji="1" lang="ja-JP" altLang="en-US" sz="2800" dirty="0"/>
              <a:t>年</a:t>
            </a:r>
            <a:endParaRPr kumimoji="1" lang="en-US" altLang="ja-JP" sz="2800" dirty="0"/>
          </a:p>
          <a:p>
            <a:pPr>
              <a:lnSpc>
                <a:spcPct val="150000"/>
              </a:lnSpc>
              <a:buFont typeface="Wingdings" panose="05000000000000000000" pitchFamily="2" charset="2"/>
              <a:buChar char="l"/>
            </a:pPr>
            <a:r>
              <a:rPr lang="ja-JP" altLang="en-US" sz="2800" dirty="0"/>
              <a:t>出身：千葉県　松戸市</a:t>
            </a:r>
            <a:endParaRPr lang="en-US" altLang="ja-JP" sz="2800" dirty="0"/>
          </a:p>
          <a:p>
            <a:pPr>
              <a:lnSpc>
                <a:spcPct val="150000"/>
              </a:lnSpc>
              <a:buFont typeface="Wingdings" panose="05000000000000000000" pitchFamily="2" charset="2"/>
              <a:buChar char="l"/>
            </a:pPr>
            <a:r>
              <a:rPr lang="ja-JP" altLang="en-US" sz="2800" dirty="0"/>
              <a:t>趣味：散歩・切り絵</a:t>
            </a:r>
            <a:endParaRPr kumimoji="1" lang="en-US" altLang="ja-JP" sz="2800" dirty="0"/>
          </a:p>
          <a:p>
            <a:pPr>
              <a:buFont typeface="Wingdings" panose="05000000000000000000" pitchFamily="2" charset="2"/>
              <a:buChar char="l"/>
            </a:pPr>
            <a:endParaRPr kumimoji="1" lang="ja-JP" altLang="en-US" sz="2800" dirty="0"/>
          </a:p>
        </p:txBody>
      </p:sp>
      <p:pic>
        <p:nvPicPr>
          <p:cNvPr id="4" name="図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400000"/>
                    </a14:imgEffect>
                    <a14:imgEffect>
                      <a14:brightnessContrast contrast="-20000"/>
                    </a14:imgEffect>
                  </a14:imgLayer>
                </a14:imgProps>
              </a:ext>
            </a:extLst>
          </a:blip>
          <a:srcRect l="35556" t="24987" r="2223" b="53902"/>
          <a:stretch/>
        </p:blipFill>
        <p:spPr>
          <a:xfrm>
            <a:off x="3294406" y="4519353"/>
            <a:ext cx="2669487" cy="18457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図 5"/>
          <p:cNvPicPr>
            <a:picLocks noChangeAspect="1"/>
          </p:cNvPicPr>
          <p:nvPr/>
        </p:nvPicPr>
        <p:blipFill rotWithShape="1">
          <a:blip r:embed="rId4">
            <a:biLevel thresh="75000"/>
            <a:extLst>
              <a:ext uri="{BEBA8EAE-BF5A-486C-A8C5-ECC9F3942E4B}">
                <a14:imgProps xmlns:a14="http://schemas.microsoft.com/office/drawing/2010/main">
                  <a14:imgLayer r:embed="rId5">
                    <a14:imgEffect>
                      <a14:sharpenSoften amount="500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l="2592" t="51481" r="52634" b="23704"/>
          <a:stretch/>
        </p:blipFill>
        <p:spPr>
          <a:xfrm>
            <a:off x="6352407" y="4476586"/>
            <a:ext cx="1877193" cy="1882755"/>
          </a:xfrm>
          <a:prstGeom prst="roundRect">
            <a:avLst>
              <a:gd name="adj" fmla="val 10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図 6"/>
          <p:cNvPicPr>
            <a:picLocks noChangeAspect="1"/>
          </p:cNvPicPr>
          <p:nvPr/>
        </p:nvPicPr>
        <p:blipFill rotWithShape="1">
          <a:blip r:embed="rId6">
            <a:biLevel thresh="75000"/>
            <a:extLst>
              <a:ext uri="{BEBA8EAE-BF5A-486C-A8C5-ECC9F3942E4B}">
                <a14:imgProps xmlns:a14="http://schemas.microsoft.com/office/drawing/2010/main">
                  <a14:imgLayer r:embed="rId5">
                    <a14:imgEffect>
                      <a14:sharpenSoften amount="50000"/>
                    </a14:imgEffect>
                    <a14:imgEffect>
                      <a14:saturation sat="400000"/>
                    </a14:imgEffect>
                    <a14:imgEffect>
                      <a14:brightnessContrast bright="40000" contrast="20000"/>
                    </a14:imgEffect>
                  </a14:imgLayer>
                </a14:imgProps>
              </a:ext>
            </a:extLst>
          </a:blip>
          <a:srcRect l="488" t="22360" r="50988" b="50141"/>
          <a:stretch/>
        </p:blipFill>
        <p:spPr>
          <a:xfrm>
            <a:off x="1024627" y="4519353"/>
            <a:ext cx="1855064" cy="1845742"/>
          </a:xfrm>
          <a:prstGeom prst="roundRect">
            <a:avLst>
              <a:gd name="adj" fmla="val 1903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117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685800"/>
            <a:ext cx="7200900" cy="659674"/>
          </a:xfrm>
        </p:spPr>
        <p:txBody>
          <a:bodyPr>
            <a:normAutofit/>
          </a:bodyPr>
          <a:lstStyle/>
          <a:p>
            <a:pPr algn="ctr"/>
            <a:r>
              <a:rPr lang="ja-JP" altLang="en-US" sz="3600" u="sng" dirty="0"/>
              <a:t>竹炭の畑や造園での利用 </a:t>
            </a:r>
            <a:r>
              <a:rPr lang="en-US" altLang="ja-JP" sz="3600" u="sng" dirty="0"/>
              <a:t>1</a:t>
            </a:r>
            <a:endParaRPr kumimoji="1" lang="ja-JP" altLang="en-US" sz="3600" dirty="0"/>
          </a:p>
        </p:txBody>
      </p:sp>
      <p:sp>
        <p:nvSpPr>
          <p:cNvPr id="3" name="コンテンツ プレースホルダー 2"/>
          <p:cNvSpPr>
            <a:spLocks noGrp="1"/>
          </p:cNvSpPr>
          <p:nvPr>
            <p:ph idx="1"/>
          </p:nvPr>
        </p:nvSpPr>
        <p:spPr>
          <a:xfrm>
            <a:off x="1028700" y="1671782"/>
            <a:ext cx="7200900" cy="4702892"/>
          </a:xfrm>
        </p:spPr>
        <p:txBody>
          <a:bodyPr>
            <a:normAutofit/>
          </a:bodyPr>
          <a:lstStyle/>
          <a:p>
            <a:pPr marL="0" indent="0">
              <a:buNone/>
            </a:pPr>
            <a:r>
              <a:rPr kumimoji="1" lang="ja-JP" altLang="en-US" sz="2800" dirty="0"/>
              <a:t>＜</a:t>
            </a:r>
            <a:r>
              <a:rPr lang="ja-JP" altLang="en-US" sz="2800" b="1" dirty="0"/>
              <a:t>土壌改良剤</a:t>
            </a:r>
            <a:r>
              <a:rPr kumimoji="1" lang="ja-JP" altLang="en-US" sz="2800" dirty="0"/>
              <a:t>＞</a:t>
            </a:r>
            <a:endParaRPr kumimoji="1" lang="en-US" altLang="ja-JP" sz="2800" dirty="0"/>
          </a:p>
          <a:p>
            <a:pPr>
              <a:lnSpc>
                <a:spcPct val="100000"/>
              </a:lnSpc>
              <a:buFont typeface="Wingdings" panose="05000000000000000000" pitchFamily="2" charset="2"/>
              <a:buChar char="l"/>
            </a:pPr>
            <a:r>
              <a:rPr lang="ja-JP" altLang="en-US" sz="2800" dirty="0"/>
              <a:t>利点：団粒構造の促進</a:t>
            </a:r>
            <a:endParaRPr lang="en-US" altLang="ja-JP" sz="2800" dirty="0"/>
          </a:p>
          <a:p>
            <a:pPr marL="0" indent="0">
              <a:lnSpc>
                <a:spcPct val="100000"/>
              </a:lnSpc>
              <a:buNone/>
            </a:pPr>
            <a:r>
              <a:rPr lang="ja-JP" altLang="en-US" sz="2800" dirty="0"/>
              <a:t>　　　　カリウム肥料効果</a:t>
            </a:r>
            <a:endParaRPr lang="en-US" altLang="ja-JP" sz="2800" dirty="0"/>
          </a:p>
          <a:p>
            <a:pPr marL="0" indent="0">
              <a:lnSpc>
                <a:spcPct val="100000"/>
              </a:lnSpc>
              <a:buNone/>
            </a:pPr>
            <a:r>
              <a:rPr lang="ja-JP" altLang="en-US" sz="2800" dirty="0"/>
              <a:t>　　　　</a:t>
            </a:r>
            <a:endParaRPr lang="en-US" altLang="ja-JP" sz="2800" dirty="0"/>
          </a:p>
          <a:p>
            <a:pPr>
              <a:lnSpc>
                <a:spcPct val="100000"/>
              </a:lnSpc>
              <a:buFont typeface="Wingdings" panose="05000000000000000000" pitchFamily="2" charset="2"/>
              <a:buChar char="l"/>
            </a:pPr>
            <a:r>
              <a:rPr lang="ja-JP" altLang="en-US" sz="2800" dirty="0"/>
              <a:t>注意点：窒素肥料効果は無い</a:t>
            </a:r>
            <a:endParaRPr lang="en-US" altLang="ja-JP" sz="2800" dirty="0"/>
          </a:p>
          <a:p>
            <a:pPr marL="0" indent="0">
              <a:lnSpc>
                <a:spcPct val="100000"/>
              </a:lnSpc>
              <a:buNone/>
            </a:pPr>
            <a:r>
              <a:rPr lang="ja-JP" altLang="en-US" sz="2800" dirty="0"/>
              <a:t>　　　　　</a:t>
            </a:r>
            <a:r>
              <a:rPr lang="en-US" altLang="ja-JP" sz="2800" dirty="0"/>
              <a:t>pH</a:t>
            </a:r>
            <a:r>
              <a:rPr lang="ja-JP" altLang="en-US" sz="2800" dirty="0"/>
              <a:t>調整剤として石灰よりも劣る</a:t>
            </a:r>
            <a:endParaRPr lang="en-US" altLang="ja-JP" sz="2800" dirty="0"/>
          </a:p>
          <a:p>
            <a:pPr marL="0" indent="0">
              <a:buNone/>
            </a:pPr>
            <a:endParaRPr lang="en-US" altLang="ja-JP" sz="800" dirty="0"/>
          </a:p>
          <a:p>
            <a:pPr marL="0" indent="0">
              <a:buNone/>
            </a:pPr>
            <a:r>
              <a:rPr lang="ja-JP" altLang="en-US" sz="2800" dirty="0"/>
              <a:t>　</a:t>
            </a:r>
            <a:r>
              <a:rPr lang="en-US" altLang="ja-JP" sz="2800" dirty="0"/>
              <a:t>※</a:t>
            </a:r>
            <a:r>
              <a:rPr lang="ja-JP" altLang="en-US" sz="2800" dirty="0"/>
              <a:t>まれに炭酸塩含有率が高いものがあり、</a:t>
            </a:r>
            <a:endParaRPr lang="en-US" altLang="ja-JP" sz="2800" dirty="0"/>
          </a:p>
          <a:p>
            <a:pPr marL="0" indent="0">
              <a:buNone/>
            </a:pPr>
            <a:r>
              <a:rPr lang="ja-JP" altLang="en-US" sz="2800" dirty="0"/>
              <a:t>　　それを入れると</a:t>
            </a:r>
            <a:r>
              <a:rPr lang="en-US" altLang="ja-JP" sz="2800" dirty="0"/>
              <a:t>pH</a:t>
            </a:r>
            <a:r>
              <a:rPr lang="ja-JP" altLang="en-US" sz="2800" dirty="0"/>
              <a:t>の上昇が起こる</a:t>
            </a:r>
            <a:endParaRPr lang="en-US" altLang="ja-JP" sz="2800" dirty="0"/>
          </a:p>
          <a:p>
            <a:pPr marL="0" indent="0">
              <a:buNone/>
            </a:pPr>
            <a:r>
              <a:rPr kumimoji="1" lang="ja-JP" altLang="en-US" sz="2800" dirty="0"/>
              <a:t>　　　　</a:t>
            </a:r>
            <a:endParaRPr kumimoji="1" lang="en-US" altLang="ja-JP" sz="2800" dirty="0"/>
          </a:p>
          <a:p>
            <a:pPr marL="0" indent="0">
              <a:buNone/>
            </a:pPr>
            <a:endParaRPr kumimoji="1" lang="ja-JP" altLang="en-US" sz="2800" dirty="0"/>
          </a:p>
        </p:txBody>
      </p:sp>
      <p:sp>
        <p:nvSpPr>
          <p:cNvPr id="4" name="角丸四角形吹き出し 3"/>
          <p:cNvSpPr/>
          <p:nvPr/>
        </p:nvSpPr>
        <p:spPr>
          <a:xfrm>
            <a:off x="6724072" y="1671782"/>
            <a:ext cx="1505528" cy="870638"/>
          </a:xfrm>
          <a:prstGeom prst="wedgeRoundRectCallout">
            <a:avLst>
              <a:gd name="adj1" fmla="val -47634"/>
              <a:gd name="adj2" fmla="val 23076"/>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a:t>
            </a:r>
            <a:r>
              <a:rPr lang="ja-JP" altLang="en-US"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炭</a:t>
            </a:r>
            <a:endParaRPr lang="ja-JP" sz="3600" kern="100" dirty="0">
              <a:solidFill>
                <a:schemeClr val="bg1"/>
              </a:solidFill>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60167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542108"/>
            <a:ext cx="7200900" cy="529046"/>
          </a:xfrm>
        </p:spPr>
        <p:txBody>
          <a:bodyPr>
            <a:normAutofit/>
          </a:bodyPr>
          <a:lstStyle/>
          <a:p>
            <a:pPr algn="ctr"/>
            <a:r>
              <a:rPr lang="ja-JP" altLang="en-US" sz="3600" u="sng" dirty="0"/>
              <a:t>竹炭の畑や造園での利用 </a:t>
            </a:r>
            <a:r>
              <a:rPr lang="en-US" altLang="ja-JP" sz="3600" u="sng" dirty="0"/>
              <a:t>1</a:t>
            </a:r>
            <a:endParaRPr kumimoji="1" lang="ja-JP" altLang="en-US" sz="3600" dirty="0"/>
          </a:p>
        </p:txBody>
      </p:sp>
      <p:sp>
        <p:nvSpPr>
          <p:cNvPr id="3" name="コンテンツ プレースホルダー 2"/>
          <p:cNvSpPr>
            <a:spLocks noGrp="1"/>
          </p:cNvSpPr>
          <p:nvPr>
            <p:ph idx="1"/>
          </p:nvPr>
        </p:nvSpPr>
        <p:spPr>
          <a:xfrm>
            <a:off x="1028700" y="1375008"/>
            <a:ext cx="7200900" cy="4057072"/>
          </a:xfrm>
        </p:spPr>
        <p:txBody>
          <a:bodyPr>
            <a:normAutofit/>
          </a:bodyPr>
          <a:lstStyle/>
          <a:p>
            <a:pPr marL="0" indent="0">
              <a:buNone/>
            </a:pPr>
            <a:r>
              <a:rPr kumimoji="1" lang="ja-JP" altLang="en-US" sz="2800" dirty="0"/>
              <a:t>＜</a:t>
            </a:r>
            <a:r>
              <a:rPr kumimoji="1" lang="ja-JP" altLang="en-US" sz="2800" b="1" dirty="0"/>
              <a:t>土壌改良剤</a:t>
            </a:r>
            <a:r>
              <a:rPr kumimoji="1" lang="ja-JP" altLang="en-US" sz="2800" dirty="0"/>
              <a:t>＞</a:t>
            </a:r>
            <a:endParaRPr kumimoji="1" lang="en-US" altLang="ja-JP" sz="2800" dirty="0"/>
          </a:p>
          <a:p>
            <a:pPr>
              <a:lnSpc>
                <a:spcPct val="100000"/>
              </a:lnSpc>
              <a:buFont typeface="Wingdings" panose="05000000000000000000" pitchFamily="2" charset="2"/>
              <a:buChar char="l"/>
            </a:pPr>
            <a:r>
              <a:rPr lang="ja-JP" altLang="en-US" sz="2800" dirty="0"/>
              <a:t>使用方法　</a:t>
            </a:r>
            <a:r>
              <a:rPr lang="en-US" altLang="ja-JP" sz="2800" dirty="0"/>
              <a:t>(</a:t>
            </a:r>
            <a:r>
              <a:rPr lang="ja-JP" altLang="en-US" sz="2800" dirty="0"/>
              <a:t>畑や造園</a:t>
            </a:r>
            <a:r>
              <a:rPr lang="en-US" altLang="ja-JP" sz="2800" dirty="0"/>
              <a:t>)</a:t>
            </a:r>
          </a:p>
          <a:p>
            <a:pPr marL="0" indent="0">
              <a:lnSpc>
                <a:spcPct val="100000"/>
              </a:lnSpc>
              <a:buNone/>
            </a:pPr>
            <a:r>
              <a:rPr kumimoji="1" lang="ja-JP" altLang="en-US" sz="2800" dirty="0"/>
              <a:t>　　炭化温度</a:t>
            </a:r>
            <a:r>
              <a:rPr kumimoji="1" lang="en-US" altLang="ja-JP" sz="2800" dirty="0"/>
              <a:t>400</a:t>
            </a:r>
            <a:r>
              <a:rPr kumimoji="1" lang="ja-JP" altLang="en-US" sz="2800" dirty="0"/>
              <a:t>℃ で</a:t>
            </a:r>
            <a:r>
              <a:rPr lang="en-US" altLang="ja-JP" sz="2800" dirty="0"/>
              <a:t>1cm </a:t>
            </a:r>
            <a:r>
              <a:rPr lang="ja-JP" altLang="en-US" sz="2800" dirty="0"/>
              <a:t>以下に砕いた</a:t>
            </a:r>
            <a:endParaRPr lang="en-US" altLang="ja-JP" sz="2800" dirty="0"/>
          </a:p>
          <a:p>
            <a:pPr marL="0" indent="0">
              <a:lnSpc>
                <a:spcPct val="100000"/>
              </a:lnSpc>
              <a:buNone/>
            </a:pPr>
            <a:r>
              <a:rPr lang="ja-JP" altLang="en-US" sz="2800" dirty="0"/>
              <a:t>　　ものを用いる。</a:t>
            </a:r>
            <a:endParaRPr lang="en-US" altLang="ja-JP" sz="2800" dirty="0"/>
          </a:p>
          <a:p>
            <a:pPr marL="0" indent="0">
              <a:lnSpc>
                <a:spcPct val="100000"/>
              </a:lnSpc>
              <a:buNone/>
            </a:pPr>
            <a:endParaRPr lang="en-US" altLang="ja-JP" sz="800" dirty="0"/>
          </a:p>
          <a:p>
            <a:pPr marL="0" indent="0">
              <a:lnSpc>
                <a:spcPct val="100000"/>
              </a:lnSpc>
              <a:buNone/>
            </a:pPr>
            <a:r>
              <a:rPr kumimoji="1" lang="ja-JP" altLang="en-US" sz="2800" dirty="0"/>
              <a:t>　　・</a:t>
            </a:r>
            <a:r>
              <a:rPr lang="ja-JP" altLang="en-US" sz="2800" dirty="0"/>
              <a:t>畑では</a:t>
            </a:r>
            <a:r>
              <a:rPr lang="en-US" altLang="ja-JP" sz="2800" dirty="0"/>
              <a:t>1a</a:t>
            </a:r>
            <a:r>
              <a:rPr lang="ja-JP" altLang="en-US" sz="2800" dirty="0"/>
              <a:t>に対して</a:t>
            </a:r>
            <a:r>
              <a:rPr lang="en-US" altLang="ja-JP" sz="2800" dirty="0"/>
              <a:t>5~10kg</a:t>
            </a:r>
          </a:p>
          <a:p>
            <a:pPr marL="0" indent="0">
              <a:lnSpc>
                <a:spcPct val="100000"/>
              </a:lnSpc>
              <a:buNone/>
            </a:pPr>
            <a:r>
              <a:rPr kumimoji="1" lang="ja-JP" altLang="en-US" sz="2800" dirty="0"/>
              <a:t>　　・</a:t>
            </a:r>
            <a:r>
              <a:rPr lang="ja-JP" altLang="en-US" sz="2800" dirty="0"/>
              <a:t>鉢では全体の</a:t>
            </a:r>
            <a:r>
              <a:rPr lang="en-US" altLang="ja-JP" sz="2800" dirty="0"/>
              <a:t>3~10%</a:t>
            </a:r>
          </a:p>
          <a:p>
            <a:pPr marL="0" indent="0">
              <a:lnSpc>
                <a:spcPct val="100000"/>
              </a:lnSpc>
              <a:buNone/>
            </a:pPr>
            <a:r>
              <a:rPr kumimoji="1" lang="ja-JP" altLang="en-US" sz="2800" dirty="0"/>
              <a:t>　　・</a:t>
            </a:r>
            <a:r>
              <a:rPr lang="ja-JP" altLang="en-US" sz="2800" dirty="0"/>
              <a:t>油かすなどの窒素資材を併用</a:t>
            </a:r>
            <a:endParaRPr lang="en-US" altLang="ja-JP" sz="2800" dirty="0"/>
          </a:p>
          <a:p>
            <a:pPr marL="0" indent="0">
              <a:buNone/>
            </a:pPr>
            <a:endParaRPr kumimoji="1" lang="ja-JP" altLang="en-US" sz="2800" dirty="0"/>
          </a:p>
        </p:txBody>
      </p:sp>
      <p:sp>
        <p:nvSpPr>
          <p:cNvPr id="6" name="角丸四角形吹き出し 5"/>
          <p:cNvSpPr/>
          <p:nvPr/>
        </p:nvSpPr>
        <p:spPr>
          <a:xfrm>
            <a:off x="6724072" y="1375008"/>
            <a:ext cx="1505528" cy="870638"/>
          </a:xfrm>
          <a:prstGeom prst="wedgeRoundRectCallout">
            <a:avLst>
              <a:gd name="adj1" fmla="val -47634"/>
              <a:gd name="adj2" fmla="val 23076"/>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a:t>
            </a:r>
            <a:r>
              <a:rPr lang="ja-JP" altLang="en-US"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炭</a:t>
            </a:r>
            <a:endParaRPr lang="ja-JP" sz="3600" kern="100" dirty="0">
              <a:solidFill>
                <a:schemeClr val="bg1"/>
              </a:solidFill>
              <a:effectLst/>
              <a:ea typeface="游明朝" panose="02020400000000000000" pitchFamily="18" charset="-128"/>
              <a:cs typeface="Times New Roman" panose="02020603050405020304" pitchFamily="18" charset="0"/>
            </a:endParaRPr>
          </a:p>
        </p:txBody>
      </p:sp>
      <p:pic>
        <p:nvPicPr>
          <p:cNvPr id="4" name="図 3"/>
          <p:cNvPicPr>
            <a:picLocks noChangeAspect="1"/>
          </p:cNvPicPr>
          <p:nvPr/>
        </p:nvPicPr>
        <p:blipFill>
          <a:blip r:embed="rId2"/>
          <a:stretch>
            <a:fillRect/>
          </a:stretch>
        </p:blipFill>
        <p:spPr>
          <a:xfrm>
            <a:off x="6147793" y="5638140"/>
            <a:ext cx="2658086" cy="1060796"/>
          </a:xfrm>
          <a:prstGeom prst="rect">
            <a:avLst/>
          </a:prstGeom>
        </p:spPr>
      </p:pic>
    </p:spTree>
    <p:extLst>
      <p:ext uri="{BB962C8B-B14F-4D97-AF65-F5344CB8AC3E}">
        <p14:creationId xmlns:p14="http://schemas.microsoft.com/office/powerpoint/2010/main" val="119055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94955" y="378690"/>
            <a:ext cx="7200900" cy="4897582"/>
          </a:xfrm>
        </p:spPr>
        <p:txBody>
          <a:bodyPr>
            <a:normAutofit/>
          </a:bodyPr>
          <a:lstStyle/>
          <a:p>
            <a:pPr marL="0" indent="0">
              <a:lnSpc>
                <a:spcPct val="150000"/>
              </a:lnSpc>
              <a:buNone/>
            </a:pPr>
            <a:r>
              <a:rPr lang="ja-JP" altLang="en-US" sz="2800" dirty="0"/>
              <a:t>　竹炭を土壌内に入れることで、ビタミン菜</a:t>
            </a:r>
            <a:r>
              <a:rPr lang="en-US" altLang="ja-JP" sz="2800" dirty="0"/>
              <a:t>(</a:t>
            </a:r>
            <a:r>
              <a:rPr lang="ja-JP" altLang="en-US" sz="2800" dirty="0"/>
              <a:t>アブラナ科</a:t>
            </a:r>
            <a:r>
              <a:rPr lang="en-US" altLang="ja-JP" sz="2800" dirty="0"/>
              <a:t>)</a:t>
            </a:r>
            <a:r>
              <a:rPr lang="ja-JP" altLang="en-US" sz="2800" dirty="0"/>
              <a:t>のクロロフィル量が増加したと報告されている。</a:t>
            </a:r>
            <a:endParaRPr lang="en-US" altLang="ja-JP" sz="2800" dirty="0"/>
          </a:p>
          <a:p>
            <a:pPr marL="0" indent="0">
              <a:lnSpc>
                <a:spcPct val="150000"/>
              </a:lnSpc>
              <a:buNone/>
            </a:pPr>
            <a:r>
              <a:rPr lang="ja-JP" altLang="en-US" sz="2800" dirty="0"/>
              <a:t>　クロロフィルが増加することで、光合成量も増加する。</a:t>
            </a:r>
            <a:endParaRPr lang="en-US" altLang="ja-JP" sz="2800" dirty="0"/>
          </a:p>
          <a:p>
            <a:pPr marL="0" indent="0">
              <a:lnSpc>
                <a:spcPct val="150000"/>
              </a:lnSpc>
              <a:buNone/>
            </a:pPr>
            <a:r>
              <a:rPr lang="ja-JP" altLang="en-US" sz="2800" dirty="0"/>
              <a:t>　同じアブラナ科であるキャベツもクロロフィル量が増加する可能性がある。</a:t>
            </a:r>
            <a:endParaRPr lang="en-US" altLang="ja-JP" sz="2800" dirty="0"/>
          </a:p>
          <a:p>
            <a:pPr marL="0" indent="0">
              <a:buNone/>
            </a:pPr>
            <a:endParaRPr lang="en-US" altLang="ja-JP" sz="2800" dirty="0"/>
          </a:p>
        </p:txBody>
      </p:sp>
      <p:pic>
        <p:nvPicPr>
          <p:cNvPr id="2" name="図 1"/>
          <p:cNvPicPr>
            <a:picLocks noChangeAspect="1"/>
          </p:cNvPicPr>
          <p:nvPr/>
        </p:nvPicPr>
        <p:blipFill>
          <a:blip r:embed="rId2">
            <a:clrChange>
              <a:clrFrom>
                <a:srgbClr val="FFFFFF"/>
              </a:clrFrom>
              <a:clrTo>
                <a:srgbClr val="FFFFFF">
                  <a:alpha val="0"/>
                </a:srgbClr>
              </a:clrTo>
            </a:clrChange>
          </a:blip>
          <a:stretch>
            <a:fillRect/>
          </a:stretch>
        </p:blipFill>
        <p:spPr>
          <a:xfrm>
            <a:off x="6592455" y="4858327"/>
            <a:ext cx="2209943" cy="2209943"/>
          </a:xfrm>
          <a:prstGeom prst="rect">
            <a:avLst/>
          </a:prstGeom>
        </p:spPr>
      </p:pic>
    </p:spTree>
    <p:extLst>
      <p:ext uri="{BB962C8B-B14F-4D97-AF65-F5344CB8AC3E}">
        <p14:creationId xmlns:p14="http://schemas.microsoft.com/office/powerpoint/2010/main" val="245696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385354"/>
            <a:ext cx="7200900" cy="581297"/>
          </a:xfrm>
        </p:spPr>
        <p:txBody>
          <a:bodyPr>
            <a:normAutofit/>
          </a:bodyPr>
          <a:lstStyle/>
          <a:p>
            <a:pPr algn="ctr"/>
            <a:r>
              <a:rPr lang="ja-JP" altLang="en-US" sz="3600" u="sng" dirty="0"/>
              <a:t>竹炭の畑や造園での利用 </a:t>
            </a:r>
            <a:r>
              <a:rPr lang="en-US" altLang="ja-JP" sz="3600" u="sng" dirty="0"/>
              <a:t>1</a:t>
            </a:r>
            <a:endParaRPr kumimoji="1" lang="ja-JP" altLang="en-US" sz="3600" dirty="0"/>
          </a:p>
        </p:txBody>
      </p:sp>
      <p:sp>
        <p:nvSpPr>
          <p:cNvPr id="3" name="コンテンツ プレースホルダー 2"/>
          <p:cNvSpPr>
            <a:spLocks noGrp="1"/>
          </p:cNvSpPr>
          <p:nvPr>
            <p:ph idx="1"/>
          </p:nvPr>
        </p:nvSpPr>
        <p:spPr>
          <a:xfrm>
            <a:off x="1028700" y="1376218"/>
            <a:ext cx="7200900" cy="5129084"/>
          </a:xfrm>
        </p:spPr>
        <p:txBody>
          <a:bodyPr/>
          <a:lstStyle/>
          <a:p>
            <a:pPr marL="0" indent="0">
              <a:buNone/>
            </a:pPr>
            <a:r>
              <a:rPr lang="ja-JP" altLang="en-US" sz="2800" dirty="0"/>
              <a:t>＜</a:t>
            </a:r>
            <a:r>
              <a:rPr lang="ja-JP" altLang="en-US" sz="2800" b="1" dirty="0"/>
              <a:t>土壌改良剤</a:t>
            </a:r>
            <a:r>
              <a:rPr lang="ja-JP" altLang="en-US" sz="2800" dirty="0"/>
              <a:t>＞</a:t>
            </a:r>
            <a:endParaRPr lang="en-US" altLang="ja-JP" sz="2800" dirty="0"/>
          </a:p>
          <a:p>
            <a:pPr>
              <a:lnSpc>
                <a:spcPct val="150000"/>
              </a:lnSpc>
              <a:buFont typeface="Wingdings" panose="05000000000000000000" pitchFamily="2" charset="2"/>
              <a:buChar char="l"/>
            </a:pPr>
            <a:r>
              <a:rPr lang="ja-JP" altLang="en-US" sz="2800" dirty="0"/>
              <a:t>使用方法</a:t>
            </a:r>
            <a:endParaRPr lang="en-US" altLang="ja-JP" sz="2800" dirty="0"/>
          </a:p>
          <a:p>
            <a:pPr marL="0" indent="0">
              <a:lnSpc>
                <a:spcPct val="150000"/>
              </a:lnSpc>
              <a:buNone/>
            </a:pPr>
            <a:r>
              <a:rPr lang="ja-JP" altLang="en-US" sz="2800" dirty="0"/>
              <a:t>　</a:t>
            </a:r>
            <a:r>
              <a:rPr lang="en-US" altLang="ja-JP" sz="2800" dirty="0"/>
              <a:t>(</a:t>
            </a:r>
            <a:r>
              <a:rPr lang="ja-JP" altLang="en-US" sz="2800" dirty="0"/>
              <a:t>ガーデニングの鉢底石・化粧石</a:t>
            </a:r>
            <a:r>
              <a:rPr lang="en-US" altLang="ja-JP" sz="2800" dirty="0"/>
              <a:t>)</a:t>
            </a:r>
          </a:p>
          <a:p>
            <a:pPr marL="0" indent="0">
              <a:lnSpc>
                <a:spcPct val="150000"/>
              </a:lnSpc>
              <a:buNone/>
            </a:pPr>
            <a:r>
              <a:rPr lang="ja-JP" altLang="en-US" sz="2800" dirty="0"/>
              <a:t>　炭化温度</a:t>
            </a:r>
            <a:r>
              <a:rPr lang="en-US" altLang="ja-JP" sz="2800" dirty="0"/>
              <a:t>400</a:t>
            </a:r>
            <a:r>
              <a:rPr lang="ja-JP" altLang="en-US" sz="2800" dirty="0"/>
              <a:t>℃ で</a:t>
            </a:r>
            <a:r>
              <a:rPr lang="en-US" altLang="ja-JP" sz="2800" dirty="0"/>
              <a:t>1cm</a:t>
            </a:r>
            <a:r>
              <a:rPr lang="ja-JP" altLang="en-US" sz="2800" dirty="0"/>
              <a:t>～</a:t>
            </a:r>
            <a:r>
              <a:rPr lang="en-US" altLang="ja-JP" sz="2800" dirty="0"/>
              <a:t>5cm </a:t>
            </a:r>
            <a:r>
              <a:rPr lang="ja-JP" altLang="en-US" sz="2800" dirty="0"/>
              <a:t>のもの</a:t>
            </a:r>
            <a:endParaRPr lang="en-US" altLang="ja-JP" sz="2800" dirty="0"/>
          </a:p>
          <a:p>
            <a:pPr marL="0" indent="0">
              <a:lnSpc>
                <a:spcPct val="150000"/>
              </a:lnSpc>
              <a:buNone/>
            </a:pPr>
            <a:r>
              <a:rPr lang="ja-JP" altLang="en-US" sz="2800" dirty="0"/>
              <a:t>　を用いる。</a:t>
            </a:r>
            <a:endParaRPr lang="en-US" altLang="ja-JP" sz="800" dirty="0"/>
          </a:p>
          <a:p>
            <a:pPr marL="0" indent="0">
              <a:lnSpc>
                <a:spcPct val="100000"/>
              </a:lnSpc>
              <a:buNone/>
            </a:pPr>
            <a:r>
              <a:rPr lang="ja-JP" altLang="en-US" sz="2800" dirty="0"/>
              <a:t>　</a:t>
            </a:r>
            <a:endParaRPr kumimoji="1" lang="ja-JP" altLang="en-US" dirty="0"/>
          </a:p>
        </p:txBody>
      </p:sp>
      <p:sp>
        <p:nvSpPr>
          <p:cNvPr id="5" name="角丸四角形吹き出し 4"/>
          <p:cNvSpPr/>
          <p:nvPr/>
        </p:nvSpPr>
        <p:spPr>
          <a:xfrm>
            <a:off x="6724072" y="1297356"/>
            <a:ext cx="1505528" cy="870638"/>
          </a:xfrm>
          <a:prstGeom prst="wedgeRoundRectCallout">
            <a:avLst>
              <a:gd name="adj1" fmla="val -47634"/>
              <a:gd name="adj2" fmla="val 23076"/>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a:t>
            </a:r>
            <a:r>
              <a:rPr lang="ja-JP" altLang="en-US"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炭</a:t>
            </a:r>
            <a:endParaRPr lang="ja-JP" sz="3600" kern="100" dirty="0">
              <a:solidFill>
                <a:schemeClr val="bg1"/>
              </a:solidFill>
              <a:effectLst/>
              <a:ea typeface="游明朝" panose="02020400000000000000" pitchFamily="18" charset="-128"/>
              <a:cs typeface="Times New Roman" panose="02020603050405020304" pitchFamily="18" charset="0"/>
            </a:endParaRPr>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6724072" y="4186109"/>
            <a:ext cx="1847850" cy="2466975"/>
          </a:xfrm>
          <a:prstGeom prst="rect">
            <a:avLst/>
          </a:prstGeom>
        </p:spPr>
      </p:pic>
    </p:spTree>
    <p:extLst>
      <p:ext uri="{BB962C8B-B14F-4D97-AF65-F5344CB8AC3E}">
        <p14:creationId xmlns:p14="http://schemas.microsoft.com/office/powerpoint/2010/main" val="392040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28700" y="939453"/>
            <a:ext cx="7200900" cy="4927948"/>
          </a:xfrm>
        </p:spPr>
        <p:txBody>
          <a:bodyPr/>
          <a:lstStyle/>
          <a:p>
            <a:pPr>
              <a:lnSpc>
                <a:spcPct val="150000"/>
              </a:lnSpc>
              <a:buFont typeface="Wingdings" panose="05000000000000000000" pitchFamily="2" charset="2"/>
              <a:buChar char="l"/>
            </a:pPr>
            <a:r>
              <a:rPr lang="ja-JP" altLang="en-US" sz="2800" dirty="0">
                <a:solidFill>
                  <a:srgbClr val="455F51"/>
                </a:solidFill>
              </a:rPr>
              <a:t>鉢底石：網目のネットに竹炭を入れ、</a:t>
            </a:r>
            <a:endParaRPr lang="en-US" altLang="ja-JP" sz="2800" dirty="0">
              <a:solidFill>
                <a:srgbClr val="455F51"/>
              </a:solidFill>
            </a:endParaRPr>
          </a:p>
          <a:p>
            <a:pPr marL="0" lvl="0" indent="0">
              <a:lnSpc>
                <a:spcPct val="150000"/>
              </a:lnSpc>
              <a:buNone/>
            </a:pPr>
            <a:r>
              <a:rPr lang="ja-JP" altLang="en-US" sz="2800" dirty="0">
                <a:solidFill>
                  <a:srgbClr val="455F51"/>
                </a:solidFill>
              </a:rPr>
              <a:t>　　　　　鉢の底に置く</a:t>
            </a:r>
            <a:endParaRPr lang="en-US" altLang="ja-JP" sz="2800" dirty="0">
              <a:solidFill>
                <a:srgbClr val="455F51"/>
              </a:solidFill>
            </a:endParaRPr>
          </a:p>
          <a:p>
            <a:pPr marL="0" lvl="0" indent="0">
              <a:lnSpc>
                <a:spcPct val="150000"/>
              </a:lnSpc>
              <a:buNone/>
            </a:pPr>
            <a:r>
              <a:rPr lang="ja-JP" altLang="en-US" sz="2800" dirty="0">
                <a:solidFill>
                  <a:srgbClr val="455F51"/>
                </a:solidFill>
              </a:rPr>
              <a:t>　　　　　→根腐れ抑制</a:t>
            </a:r>
            <a:endParaRPr lang="en-US" altLang="ja-JP" sz="2800" dirty="0">
              <a:solidFill>
                <a:srgbClr val="455F51"/>
              </a:solidFill>
            </a:endParaRPr>
          </a:p>
          <a:p>
            <a:pPr marL="0" lvl="0" indent="0">
              <a:lnSpc>
                <a:spcPct val="150000"/>
              </a:lnSpc>
              <a:buNone/>
            </a:pPr>
            <a:endParaRPr lang="en-US" altLang="ja-JP" sz="2800" dirty="0">
              <a:solidFill>
                <a:srgbClr val="455F51"/>
              </a:solidFill>
            </a:endParaRPr>
          </a:p>
          <a:p>
            <a:pPr lvl="0">
              <a:lnSpc>
                <a:spcPct val="150000"/>
              </a:lnSpc>
              <a:buFont typeface="Wingdings" panose="05000000000000000000" pitchFamily="2" charset="2"/>
              <a:buChar char="l"/>
            </a:pPr>
            <a:r>
              <a:rPr lang="ja-JP" altLang="en-US" sz="2800" dirty="0">
                <a:solidFill>
                  <a:srgbClr val="455F51"/>
                </a:solidFill>
              </a:rPr>
              <a:t>化粧石：表土が隠れるほど竹炭を敷く。</a:t>
            </a:r>
            <a:endParaRPr lang="en-US" altLang="ja-JP" sz="2800" dirty="0">
              <a:solidFill>
                <a:srgbClr val="455F51"/>
              </a:solidFill>
            </a:endParaRPr>
          </a:p>
          <a:p>
            <a:pPr marL="0" lvl="0" indent="0">
              <a:lnSpc>
                <a:spcPct val="150000"/>
              </a:lnSpc>
              <a:buNone/>
            </a:pPr>
            <a:r>
              <a:rPr lang="ja-JP" altLang="en-US" sz="2800" dirty="0">
                <a:solidFill>
                  <a:srgbClr val="455F51"/>
                </a:solidFill>
              </a:rPr>
              <a:t>　　　　　→室内脱臭・調湿</a:t>
            </a:r>
            <a:endParaRPr lang="en-US" altLang="ja-JP" sz="2800" dirty="0">
              <a:solidFill>
                <a:srgbClr val="455F51"/>
              </a:solidFill>
            </a:endParaRPr>
          </a:p>
          <a:p>
            <a:endParaRPr kumimoji="1" lang="ja-JP" altLang="en-US" dirty="0"/>
          </a:p>
        </p:txBody>
      </p:sp>
      <p:pic>
        <p:nvPicPr>
          <p:cNvPr id="5" name="図 4"/>
          <p:cNvPicPr>
            <a:picLocks noChangeAspect="1"/>
          </p:cNvPicPr>
          <p:nvPr/>
        </p:nvPicPr>
        <p:blipFill>
          <a:blip r:embed="rId2"/>
          <a:stretch>
            <a:fillRect/>
          </a:stretch>
        </p:blipFill>
        <p:spPr>
          <a:xfrm>
            <a:off x="6947029" y="1772510"/>
            <a:ext cx="1707226" cy="1707226"/>
          </a:xfrm>
          <a:prstGeom prst="rect">
            <a:avLst/>
          </a:prstGeom>
        </p:spPr>
      </p:pic>
      <p:pic>
        <p:nvPicPr>
          <p:cNvPr id="6" name="図 5"/>
          <p:cNvPicPr>
            <a:picLocks noChangeAspect="1"/>
          </p:cNvPicPr>
          <p:nvPr/>
        </p:nvPicPr>
        <p:blipFill>
          <a:blip r:embed="rId3"/>
          <a:stretch>
            <a:fillRect/>
          </a:stretch>
        </p:blipFill>
        <p:spPr>
          <a:xfrm>
            <a:off x="6930161" y="4913157"/>
            <a:ext cx="1740963" cy="1687512"/>
          </a:xfrm>
          <a:prstGeom prst="rect">
            <a:avLst/>
          </a:prstGeom>
        </p:spPr>
      </p:pic>
    </p:spTree>
    <p:extLst>
      <p:ext uri="{BB962C8B-B14F-4D97-AF65-F5344CB8AC3E}">
        <p14:creationId xmlns:p14="http://schemas.microsoft.com/office/powerpoint/2010/main" val="243902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463732"/>
            <a:ext cx="7200900" cy="542109"/>
          </a:xfrm>
        </p:spPr>
        <p:txBody>
          <a:bodyPr>
            <a:normAutofit/>
          </a:bodyPr>
          <a:lstStyle/>
          <a:p>
            <a:pPr algn="ctr"/>
            <a:r>
              <a:rPr lang="ja-JP" altLang="en-US" sz="3600" u="sng" dirty="0"/>
              <a:t>竹炭の水田での利用</a:t>
            </a:r>
            <a:endParaRPr kumimoji="1" lang="ja-JP" altLang="en-US" sz="3600" dirty="0"/>
          </a:p>
        </p:txBody>
      </p:sp>
      <p:sp>
        <p:nvSpPr>
          <p:cNvPr id="3" name="コンテンツ プレースホルダー 2"/>
          <p:cNvSpPr>
            <a:spLocks noGrp="1"/>
          </p:cNvSpPr>
          <p:nvPr>
            <p:ph idx="1"/>
          </p:nvPr>
        </p:nvSpPr>
        <p:spPr>
          <a:xfrm>
            <a:off x="1028700" y="1477818"/>
            <a:ext cx="7200900" cy="4389581"/>
          </a:xfrm>
        </p:spPr>
        <p:txBody>
          <a:bodyPr/>
          <a:lstStyle/>
          <a:p>
            <a:pPr marL="0" indent="0">
              <a:buNone/>
            </a:pPr>
            <a:r>
              <a:rPr kumimoji="1" lang="ja-JP" altLang="en-US" dirty="0"/>
              <a:t>＜</a:t>
            </a:r>
            <a:r>
              <a:rPr kumimoji="1" lang="ja-JP" altLang="en-US" sz="2800" b="1" dirty="0"/>
              <a:t>脱窒の抑制</a:t>
            </a:r>
            <a:r>
              <a:rPr kumimoji="1" lang="ja-JP" altLang="en-US" sz="2800" dirty="0"/>
              <a:t>＞</a:t>
            </a:r>
            <a:endParaRPr kumimoji="1" lang="en-US" altLang="ja-JP" sz="2800" dirty="0"/>
          </a:p>
          <a:p>
            <a:pPr marL="0" indent="0">
              <a:buNone/>
            </a:pPr>
            <a:endParaRPr kumimoji="1" lang="en-US" altLang="ja-JP" sz="800" dirty="0"/>
          </a:p>
          <a:p>
            <a:pPr marL="0" indent="0">
              <a:lnSpc>
                <a:spcPct val="150000"/>
              </a:lnSpc>
              <a:buNone/>
            </a:pPr>
            <a:r>
              <a:rPr lang="ja-JP" altLang="en-US" sz="2800" dirty="0"/>
              <a:t>　炭化温度が</a:t>
            </a:r>
            <a:r>
              <a:rPr lang="en-US" altLang="ja-JP" sz="2800" dirty="0"/>
              <a:t>800</a:t>
            </a:r>
            <a:r>
              <a:rPr lang="ja-JP" altLang="en-US" sz="2800" dirty="0"/>
              <a:t>℃ 以上の竹炭を用いることで、硝酸イオンの吸着量も増加する。</a:t>
            </a:r>
            <a:endParaRPr lang="en-US" altLang="ja-JP" sz="2800" dirty="0"/>
          </a:p>
          <a:p>
            <a:pPr marL="0" indent="0" algn="ctr">
              <a:lnSpc>
                <a:spcPct val="150000"/>
              </a:lnSpc>
              <a:buNone/>
            </a:pPr>
            <a:r>
              <a:rPr lang="ja-JP" altLang="en-US" sz="2800" dirty="0">
                <a:latin typeface="Algerian" panose="04020705040A02060702" pitchFamily="82" charset="0"/>
              </a:rPr>
              <a:t>➡脱窒菌の働き抑制</a:t>
            </a:r>
            <a:endParaRPr kumimoji="1" lang="en-US" altLang="ja-JP" sz="2800" dirty="0">
              <a:latin typeface="Algerian" panose="04020705040A02060702" pitchFamily="82" charset="0"/>
            </a:endParaRPr>
          </a:p>
          <a:p>
            <a:pPr marL="0" indent="0">
              <a:lnSpc>
                <a:spcPct val="150000"/>
              </a:lnSpc>
              <a:buNone/>
            </a:pPr>
            <a:r>
              <a:rPr kumimoji="1" lang="ja-JP" altLang="en-US" sz="2800" dirty="0"/>
              <a:t>　水田に用いた場合、脱窒することが少なくなると思われる。</a:t>
            </a:r>
          </a:p>
        </p:txBody>
      </p:sp>
      <p:sp>
        <p:nvSpPr>
          <p:cNvPr id="5" name="角丸四角形吹き出し 4"/>
          <p:cNvSpPr/>
          <p:nvPr/>
        </p:nvSpPr>
        <p:spPr>
          <a:xfrm>
            <a:off x="6724072" y="1237673"/>
            <a:ext cx="1505528" cy="870638"/>
          </a:xfrm>
          <a:prstGeom prst="wedgeRoundRectCallout">
            <a:avLst>
              <a:gd name="adj1" fmla="val -47634"/>
              <a:gd name="adj2" fmla="val 23076"/>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a:t>
            </a:r>
            <a:r>
              <a:rPr lang="ja-JP" altLang="en-US"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炭</a:t>
            </a:r>
            <a:endParaRPr lang="ja-JP" sz="3600" kern="100" dirty="0">
              <a:solidFill>
                <a:schemeClr val="bg1"/>
              </a:solidFill>
              <a:effectLst/>
              <a:ea typeface="游明朝" panose="02020400000000000000" pitchFamily="18" charset="-128"/>
              <a:cs typeface="Times New Roman" panose="02020603050405020304" pitchFamily="18" charset="0"/>
            </a:endParaRPr>
          </a:p>
        </p:txBody>
      </p:sp>
      <p:pic>
        <p:nvPicPr>
          <p:cNvPr id="4" name="図 3"/>
          <p:cNvPicPr>
            <a:picLocks noChangeAspect="1"/>
          </p:cNvPicPr>
          <p:nvPr/>
        </p:nvPicPr>
        <p:blipFill rotWithShape="1">
          <a:blip r:embed="rId2"/>
          <a:srcRect l="4017" r="3705"/>
          <a:stretch/>
        </p:blipFill>
        <p:spPr>
          <a:xfrm>
            <a:off x="6382847" y="5391438"/>
            <a:ext cx="2271626" cy="1286453"/>
          </a:xfrm>
          <a:prstGeom prst="rect">
            <a:avLst/>
          </a:prstGeom>
        </p:spPr>
      </p:pic>
    </p:spTree>
    <p:extLst>
      <p:ext uri="{BB962C8B-B14F-4D97-AF65-F5344CB8AC3E}">
        <p14:creationId xmlns:p14="http://schemas.microsoft.com/office/powerpoint/2010/main" val="3621333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385354"/>
            <a:ext cx="7200900" cy="1185620"/>
          </a:xfrm>
        </p:spPr>
        <p:txBody>
          <a:bodyPr>
            <a:normAutofit/>
          </a:bodyPr>
          <a:lstStyle/>
          <a:p>
            <a:pPr algn="ctr">
              <a:lnSpc>
                <a:spcPct val="100000"/>
              </a:lnSpc>
            </a:pPr>
            <a:r>
              <a:rPr kumimoji="1" lang="ja-JP" altLang="en-US" sz="3600" u="sng" dirty="0"/>
              <a:t>竹炭にした場合の</a:t>
            </a:r>
            <a:br>
              <a:rPr kumimoji="1" lang="en-US" altLang="ja-JP" sz="3600" u="sng" dirty="0"/>
            </a:br>
            <a:r>
              <a:rPr lang="ja-JP" altLang="en-US" sz="3600" u="sng" dirty="0"/>
              <a:t>その他の利用法</a:t>
            </a:r>
            <a:endParaRPr kumimoji="1" lang="ja-JP" altLang="en-US" sz="3600" u="sng" dirty="0"/>
          </a:p>
        </p:txBody>
      </p:sp>
      <p:sp>
        <p:nvSpPr>
          <p:cNvPr id="3" name="コンテンツ プレースホルダー 2"/>
          <p:cNvSpPr>
            <a:spLocks noGrp="1"/>
          </p:cNvSpPr>
          <p:nvPr>
            <p:ph idx="1"/>
          </p:nvPr>
        </p:nvSpPr>
        <p:spPr>
          <a:xfrm>
            <a:off x="1028700" y="1766170"/>
            <a:ext cx="7200900" cy="4171168"/>
          </a:xfrm>
        </p:spPr>
        <p:txBody>
          <a:bodyPr>
            <a:normAutofit/>
          </a:bodyPr>
          <a:lstStyle/>
          <a:p>
            <a:pPr>
              <a:lnSpc>
                <a:spcPct val="150000"/>
              </a:lnSpc>
              <a:buFont typeface="Wingdings" panose="05000000000000000000" pitchFamily="2" charset="2"/>
              <a:buChar char="l"/>
            </a:pPr>
            <a:r>
              <a:rPr kumimoji="1" lang="ja-JP" altLang="en-US" sz="2800" dirty="0"/>
              <a:t>家畜の飼料：保水性を活用</a:t>
            </a:r>
            <a:endParaRPr kumimoji="1" lang="en-US" altLang="ja-JP" sz="2800" dirty="0"/>
          </a:p>
          <a:p>
            <a:pPr>
              <a:lnSpc>
                <a:spcPct val="150000"/>
              </a:lnSpc>
              <a:buFont typeface="Wingdings" panose="05000000000000000000" pitchFamily="2" charset="2"/>
              <a:buChar char="l"/>
            </a:pPr>
            <a:r>
              <a:rPr kumimoji="1" lang="ja-JP" altLang="en-US" sz="2800" dirty="0"/>
              <a:t>浄水：多孔質を活用</a:t>
            </a:r>
            <a:endParaRPr kumimoji="1" lang="en-US" altLang="ja-JP" sz="2800" dirty="0"/>
          </a:p>
          <a:p>
            <a:pPr>
              <a:lnSpc>
                <a:spcPct val="150000"/>
              </a:lnSpc>
              <a:buFont typeface="Wingdings" panose="05000000000000000000" pitchFamily="2" charset="2"/>
              <a:buChar char="l"/>
            </a:pPr>
            <a:r>
              <a:rPr lang="ja-JP" altLang="en-US" sz="2800" dirty="0"/>
              <a:t>吸着剤：多孔質を活用</a:t>
            </a:r>
            <a:endParaRPr lang="en-US" altLang="ja-JP" sz="2800" dirty="0"/>
          </a:p>
          <a:p>
            <a:pPr>
              <a:lnSpc>
                <a:spcPct val="150000"/>
              </a:lnSpc>
              <a:buFont typeface="Wingdings" panose="05000000000000000000" pitchFamily="2" charset="2"/>
              <a:buChar char="l"/>
            </a:pPr>
            <a:r>
              <a:rPr kumimoji="1" lang="ja-JP" altLang="en-US" sz="2800" dirty="0"/>
              <a:t>ミネラル補給：炭化を活用</a:t>
            </a:r>
            <a:endParaRPr kumimoji="1" lang="en-US" altLang="ja-JP" sz="2800" dirty="0"/>
          </a:p>
          <a:p>
            <a:pPr>
              <a:lnSpc>
                <a:spcPct val="200000"/>
              </a:lnSpc>
              <a:buFont typeface="Wingdings" panose="05000000000000000000" pitchFamily="2" charset="2"/>
              <a:buChar char="l"/>
            </a:pPr>
            <a:r>
              <a:rPr lang="ja-JP" altLang="en-US" sz="2800" dirty="0"/>
              <a:t>地中温度変動の抑制：保水性を活用</a:t>
            </a:r>
            <a:endParaRPr kumimoji="1" lang="en-US" altLang="ja-JP" sz="2800" dirty="0"/>
          </a:p>
          <a:p>
            <a:pPr marL="0" indent="0">
              <a:buNone/>
            </a:pPr>
            <a:endParaRPr kumimoji="1" lang="en-US" altLang="ja-JP" sz="2800" dirty="0"/>
          </a:p>
          <a:p>
            <a:pPr marL="0" indent="0">
              <a:buNone/>
            </a:pPr>
            <a:endParaRPr kumimoji="1" lang="ja-JP" altLang="en-US" sz="2800" dirty="0"/>
          </a:p>
        </p:txBody>
      </p:sp>
      <p:sp>
        <p:nvSpPr>
          <p:cNvPr id="4" name="角丸四角形吹き出し 3"/>
          <p:cNvSpPr/>
          <p:nvPr/>
        </p:nvSpPr>
        <p:spPr>
          <a:xfrm>
            <a:off x="6724072" y="1570974"/>
            <a:ext cx="1505528" cy="870638"/>
          </a:xfrm>
          <a:prstGeom prst="wedgeRoundRectCallout">
            <a:avLst>
              <a:gd name="adj1" fmla="val -47634"/>
              <a:gd name="adj2" fmla="val 23076"/>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竹</a:t>
            </a:r>
            <a:r>
              <a:rPr lang="ja-JP" altLang="en-US" sz="3600" kern="100" dirty="0">
                <a:ln>
                  <a:noFill/>
                </a:ln>
                <a:solidFill>
                  <a:schemeClr val="bg1"/>
                </a:solidFill>
                <a:effectLst>
                  <a:outerShdw blurRad="63500" sx="102000" sy="102000" algn="ctr">
                    <a:srgbClr val="000000">
                      <a:alpha val="40000"/>
                    </a:srgbClr>
                  </a:outerShdw>
                </a:effectLst>
                <a:ea typeface="HG丸ｺﾞｼｯｸM-PRO" panose="020F0600000000000000" pitchFamily="50" charset="-128"/>
                <a:cs typeface="Times New Roman" panose="02020603050405020304" pitchFamily="18" charset="0"/>
              </a:rPr>
              <a:t>炭</a:t>
            </a:r>
            <a:endParaRPr lang="ja-JP" sz="3600" kern="100" dirty="0">
              <a:solidFill>
                <a:schemeClr val="bg1"/>
              </a:solidFill>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92358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685800"/>
            <a:ext cx="7200900" cy="588818"/>
          </a:xfrm>
        </p:spPr>
        <p:txBody>
          <a:bodyPr>
            <a:normAutofit/>
          </a:bodyPr>
          <a:lstStyle/>
          <a:p>
            <a:pPr algn="ctr"/>
            <a:r>
              <a:rPr kumimoji="1" lang="ja-JP" altLang="en-US" sz="3600" dirty="0"/>
              <a:t>やってみて</a:t>
            </a:r>
          </a:p>
        </p:txBody>
      </p:sp>
      <p:sp>
        <p:nvSpPr>
          <p:cNvPr id="3" name="コンテンツ プレースホルダー 2"/>
          <p:cNvSpPr>
            <a:spLocks noGrp="1"/>
          </p:cNvSpPr>
          <p:nvPr>
            <p:ph idx="1"/>
          </p:nvPr>
        </p:nvSpPr>
        <p:spPr>
          <a:xfrm>
            <a:off x="1028700" y="1376218"/>
            <a:ext cx="7200900" cy="3482109"/>
          </a:xfrm>
        </p:spPr>
        <p:txBody>
          <a:bodyPr>
            <a:normAutofit/>
          </a:bodyPr>
          <a:lstStyle/>
          <a:p>
            <a:pPr>
              <a:lnSpc>
                <a:spcPct val="150000"/>
              </a:lnSpc>
              <a:buFont typeface="Wingdings" panose="05000000000000000000" pitchFamily="2" charset="2"/>
              <a:buChar char="l"/>
            </a:pPr>
            <a:r>
              <a:rPr kumimoji="1" lang="ja-JP" altLang="en-US" sz="2800" dirty="0"/>
              <a:t>竹って初めて</a:t>
            </a:r>
            <a:endParaRPr kumimoji="1" lang="en-US" altLang="ja-JP" sz="2800" dirty="0"/>
          </a:p>
          <a:p>
            <a:pPr>
              <a:lnSpc>
                <a:spcPct val="150000"/>
              </a:lnSpc>
              <a:buFont typeface="Wingdings" panose="05000000000000000000" pitchFamily="2" charset="2"/>
              <a:buChar char="l"/>
            </a:pPr>
            <a:r>
              <a:rPr lang="ja-JP" altLang="en-US" sz="2800" dirty="0"/>
              <a:t>知ること・見ること・触れること</a:t>
            </a:r>
            <a:endParaRPr lang="en-US" altLang="ja-JP" sz="2800" dirty="0"/>
          </a:p>
          <a:p>
            <a:pPr>
              <a:lnSpc>
                <a:spcPct val="150000"/>
              </a:lnSpc>
              <a:buFont typeface="Wingdings" panose="05000000000000000000" pitchFamily="2" charset="2"/>
              <a:buChar char="l"/>
            </a:pPr>
            <a:r>
              <a:rPr kumimoji="1" lang="ja-JP" altLang="en-US" sz="2800" dirty="0"/>
              <a:t>実際に使う想定</a:t>
            </a:r>
            <a:endParaRPr kumimoji="1" lang="en-US" altLang="ja-JP" sz="2800" dirty="0"/>
          </a:p>
          <a:p>
            <a:pPr>
              <a:lnSpc>
                <a:spcPct val="150000"/>
              </a:lnSpc>
              <a:buFont typeface="Wingdings" panose="05000000000000000000" pitchFamily="2" charset="2"/>
              <a:buChar char="l"/>
            </a:pPr>
            <a:r>
              <a:rPr lang="ja-JP" altLang="en-US" sz="2800" dirty="0"/>
              <a:t>難しかったけれど、毎日発見</a:t>
            </a:r>
            <a:endParaRPr lang="en-US" altLang="ja-JP" sz="2800" dirty="0"/>
          </a:p>
          <a:p>
            <a:pPr marL="0" indent="0">
              <a:lnSpc>
                <a:spcPct val="150000"/>
              </a:lnSpc>
              <a:buNone/>
            </a:pPr>
            <a:endParaRPr lang="en-US" altLang="ja-JP" sz="2800" dirty="0"/>
          </a:p>
          <a:p>
            <a:pPr marL="0" indent="0">
              <a:lnSpc>
                <a:spcPct val="200000"/>
              </a:lnSpc>
              <a:buNone/>
            </a:pPr>
            <a:endParaRPr kumimoji="1" lang="ja-JP" altLang="en-US" sz="2800" dirty="0"/>
          </a:p>
        </p:txBody>
      </p:sp>
      <p:pic>
        <p:nvPicPr>
          <p:cNvPr id="4" name="図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74327" y="3724564"/>
            <a:ext cx="2771053" cy="2771053"/>
          </a:xfrm>
          <a:prstGeom prst="rect">
            <a:avLst/>
          </a:prstGeom>
        </p:spPr>
      </p:pic>
    </p:spTree>
    <p:extLst>
      <p:ext uri="{BB962C8B-B14F-4D97-AF65-F5344CB8AC3E}">
        <p14:creationId xmlns:p14="http://schemas.microsoft.com/office/powerpoint/2010/main" val="903704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28701" y="425368"/>
            <a:ext cx="7200900" cy="537358"/>
          </a:xfrm>
        </p:spPr>
        <p:txBody>
          <a:bodyPr>
            <a:normAutofit/>
          </a:bodyPr>
          <a:lstStyle/>
          <a:p>
            <a:pPr algn="ctr"/>
            <a:r>
              <a:rPr kumimoji="1" lang="ja-JP" altLang="en-US" sz="3600" dirty="0"/>
              <a:t>参考文献</a:t>
            </a:r>
          </a:p>
        </p:txBody>
      </p:sp>
      <p:sp>
        <p:nvSpPr>
          <p:cNvPr id="5" name="コンテンツ プレースホルダー 4"/>
          <p:cNvSpPr>
            <a:spLocks noGrp="1"/>
          </p:cNvSpPr>
          <p:nvPr>
            <p:ph idx="1"/>
          </p:nvPr>
        </p:nvSpPr>
        <p:spPr>
          <a:xfrm>
            <a:off x="1028701" y="1447800"/>
            <a:ext cx="7200900" cy="4419600"/>
          </a:xfrm>
        </p:spPr>
        <p:txBody>
          <a:bodyPr/>
          <a:lstStyle/>
          <a:p>
            <a:r>
              <a:rPr lang="ja-JP" altLang="en-US" dirty="0"/>
              <a:t>愛媛大学農学部　</a:t>
            </a:r>
            <a:endParaRPr lang="en-US" altLang="ja-JP" dirty="0"/>
          </a:p>
          <a:p>
            <a:pPr marL="0" indent="0">
              <a:buNone/>
            </a:pPr>
            <a:r>
              <a:rPr lang="ja-JP" altLang="en-US" dirty="0"/>
              <a:t>　　竹粉及び竹粉堆肥被覆による雑草抑制効果</a:t>
            </a:r>
            <a:endParaRPr lang="en-US" altLang="ja-JP" dirty="0"/>
          </a:p>
          <a:p>
            <a:pPr marL="0" indent="0">
              <a:buNone/>
            </a:pPr>
            <a:r>
              <a:rPr lang="ja-JP" altLang="en-US" dirty="0"/>
              <a:t>　　</a:t>
            </a:r>
            <a:r>
              <a:rPr lang="en-US" altLang="ja-JP" dirty="0"/>
              <a:t>http://web.agr.ehimeu.ac.jp/~farm/dl/report/1602.pdf</a:t>
            </a:r>
          </a:p>
          <a:p>
            <a:pPr marL="0" indent="0">
              <a:buNone/>
            </a:pPr>
            <a:endParaRPr lang="en-US" altLang="ja-JP" sz="800" dirty="0"/>
          </a:p>
          <a:p>
            <a:r>
              <a:rPr lang="ja-JP" altLang="en-US" dirty="0"/>
              <a:t>南九州竹材エコロジー　竹パウダー</a:t>
            </a:r>
            <a:r>
              <a:rPr lang="en-US" altLang="ja-JP" dirty="0"/>
              <a:t>(</a:t>
            </a:r>
            <a:r>
              <a:rPr lang="ja-JP" altLang="en-US" dirty="0"/>
              <a:t>竹粉</a:t>
            </a:r>
            <a:r>
              <a:rPr lang="en-US" altLang="ja-JP" dirty="0"/>
              <a:t>)</a:t>
            </a:r>
            <a:r>
              <a:rPr lang="ja-JP" altLang="en-US" dirty="0"/>
              <a:t>の効果と使い方</a:t>
            </a:r>
            <a:endParaRPr lang="en-US" altLang="ja-JP" dirty="0"/>
          </a:p>
          <a:p>
            <a:pPr marL="0" indent="0">
              <a:buNone/>
            </a:pPr>
            <a:r>
              <a:rPr lang="ja-JP" altLang="en-US" dirty="0"/>
              <a:t>　　</a:t>
            </a:r>
            <a:r>
              <a:rPr lang="en-US" altLang="ja-JP" dirty="0">
                <a:latin typeface="+mn-ea"/>
              </a:rPr>
              <a:t>https://ecotake.jp/takeblog</a:t>
            </a:r>
          </a:p>
          <a:p>
            <a:pPr marL="0" indent="0">
              <a:buNone/>
            </a:pPr>
            <a:endParaRPr lang="en-US" altLang="ja-JP" sz="800" dirty="0"/>
          </a:p>
          <a:p>
            <a:r>
              <a:rPr lang="ja-JP" altLang="en-US" dirty="0"/>
              <a:t>南九州竹材エコロジー　竹炭の効果と使い方</a:t>
            </a:r>
            <a:endParaRPr lang="en-US" altLang="ja-JP" dirty="0"/>
          </a:p>
          <a:p>
            <a:pPr marL="0" indent="0">
              <a:buNone/>
            </a:pPr>
            <a:r>
              <a:rPr lang="ja-JP" altLang="en-US" dirty="0"/>
              <a:t>　　</a:t>
            </a:r>
            <a:r>
              <a:rPr lang="en-US" altLang="ja-JP" dirty="0">
                <a:latin typeface="+mn-ea"/>
              </a:rPr>
              <a:t>https://ecotake.jp/takeblog</a:t>
            </a:r>
            <a:endParaRPr kumimoji="1" lang="ja-JP" altLang="en-US" dirty="0">
              <a:latin typeface="+mn-ea"/>
            </a:endParaRPr>
          </a:p>
        </p:txBody>
      </p:sp>
    </p:spTree>
    <p:extLst>
      <p:ext uri="{BB962C8B-B14F-4D97-AF65-F5344CB8AC3E}">
        <p14:creationId xmlns:p14="http://schemas.microsoft.com/office/powerpoint/2010/main" val="98027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1028700" y="637309"/>
            <a:ext cx="7200900" cy="5685113"/>
          </a:xfrm>
        </p:spPr>
        <p:txBody>
          <a:bodyPr>
            <a:normAutofit/>
          </a:bodyPr>
          <a:lstStyle/>
          <a:p>
            <a:r>
              <a:rPr lang="ja-JP" altLang="en-US" dirty="0"/>
              <a:t>環境地水学研究室　法面保護材の植物の発芽に及ぼす竹チップの影響</a:t>
            </a:r>
            <a:endParaRPr lang="en-US" altLang="ja-JP" dirty="0"/>
          </a:p>
          <a:p>
            <a:pPr marL="0" indent="0">
              <a:buNone/>
            </a:pPr>
            <a:r>
              <a:rPr lang="ja-JP" altLang="en-US" dirty="0">
                <a:ea typeface="+mj-ea"/>
              </a:rPr>
              <a:t>　　</a:t>
            </a:r>
            <a:r>
              <a:rPr lang="en-US" altLang="ja-JP" dirty="0">
                <a:latin typeface="+mj-lt"/>
                <a:ea typeface="+mj-ea"/>
              </a:rPr>
              <a:t>http://soil.en.a.u-tokyo.ac.jp/jsidre/search/PDFs/</a:t>
            </a:r>
          </a:p>
          <a:p>
            <a:pPr marL="0" indent="0">
              <a:buNone/>
            </a:pPr>
            <a:r>
              <a:rPr lang="ja-JP" altLang="en-US" dirty="0">
                <a:latin typeface="+mj-lt"/>
                <a:ea typeface="+mj-ea"/>
              </a:rPr>
              <a:t>　　</a:t>
            </a:r>
            <a:r>
              <a:rPr lang="en-US" altLang="ja-JP" dirty="0">
                <a:latin typeface="+mj-lt"/>
                <a:ea typeface="+mj-ea"/>
              </a:rPr>
              <a:t>14/7-36.pdf</a:t>
            </a:r>
          </a:p>
          <a:p>
            <a:pPr marL="0" indent="0">
              <a:buNone/>
            </a:pPr>
            <a:endParaRPr lang="en-US" altLang="ja-JP" sz="800" dirty="0"/>
          </a:p>
          <a:p>
            <a:r>
              <a:rPr lang="ja-JP" altLang="en-US" dirty="0"/>
              <a:t>水稲作の苗床への竹粉末の利用</a:t>
            </a:r>
            <a:endParaRPr lang="en-US" altLang="ja-JP" dirty="0"/>
          </a:p>
          <a:p>
            <a:pPr marL="0" indent="0">
              <a:buNone/>
            </a:pPr>
            <a:r>
              <a:rPr lang="ja-JP" altLang="en-US" dirty="0"/>
              <a:t>　　</a:t>
            </a:r>
            <a:r>
              <a:rPr lang="en-US" altLang="ja-JP" dirty="0"/>
              <a:t>2015</a:t>
            </a:r>
            <a:r>
              <a:rPr lang="ja-JP" altLang="en-US" dirty="0"/>
              <a:t>年</a:t>
            </a:r>
            <a:r>
              <a:rPr lang="en-US" altLang="ja-JP" dirty="0"/>
              <a:t>06</a:t>
            </a:r>
            <a:r>
              <a:rPr lang="ja-JP" altLang="en-US" dirty="0"/>
              <a:t>月号</a:t>
            </a:r>
            <a:r>
              <a:rPr lang="en-US" altLang="ja-JP" dirty="0"/>
              <a:t>_</a:t>
            </a:r>
            <a:r>
              <a:rPr lang="ja-JP" altLang="en-US" dirty="0"/>
              <a:t>山川武夫</a:t>
            </a:r>
            <a:r>
              <a:rPr lang="en-US" altLang="ja-JP" dirty="0"/>
              <a:t>_</a:t>
            </a:r>
            <a:r>
              <a:rPr lang="ja-JP" altLang="en-US" dirty="0"/>
              <a:t>水稲苗の苗床への竹粉末の利用</a:t>
            </a:r>
            <a:endParaRPr lang="en-US" altLang="ja-JP" dirty="0"/>
          </a:p>
          <a:p>
            <a:pPr marL="0" indent="0">
              <a:buNone/>
            </a:pPr>
            <a:r>
              <a:rPr lang="ja-JP" altLang="en-US" dirty="0"/>
              <a:t>　　</a:t>
            </a:r>
            <a:r>
              <a:rPr lang="en-US" altLang="ja-JP" dirty="0"/>
              <a:t>―</a:t>
            </a:r>
            <a:r>
              <a:rPr lang="ja-JP" altLang="en-US" dirty="0"/>
              <a:t>利点と問題点</a:t>
            </a:r>
            <a:r>
              <a:rPr lang="en-US" altLang="ja-JP" dirty="0"/>
              <a:t>―.pdf</a:t>
            </a:r>
          </a:p>
          <a:p>
            <a:pPr marL="0" indent="0">
              <a:buNone/>
            </a:pPr>
            <a:endParaRPr lang="en-US" altLang="ja-JP" sz="800" dirty="0"/>
          </a:p>
          <a:p>
            <a:r>
              <a:rPr lang="ja-JP" altLang="en-US" dirty="0"/>
              <a:t>土壌</a:t>
            </a:r>
            <a:r>
              <a:rPr lang="en-US" altLang="ja-JP" dirty="0"/>
              <a:t>pH</a:t>
            </a:r>
            <a:r>
              <a:rPr lang="ja-JP" altLang="en-US" dirty="0"/>
              <a:t>中和資材としての竹炭の有効性</a:t>
            </a:r>
            <a:r>
              <a:rPr lang="en-US" altLang="ja-JP" dirty="0">
                <a:latin typeface="+mj-ea"/>
                <a:ea typeface="+mj-ea"/>
              </a:rPr>
              <a:t>https://www.jstage.jst.go.jp/article/dojo/86/2/86_KJ00010178089/_article/-char/ja/</a:t>
            </a:r>
            <a:r>
              <a:rPr lang="ja-JP" altLang="en-US" dirty="0">
                <a:latin typeface="+mj-ea"/>
                <a:ea typeface="+mj-ea"/>
              </a:rPr>
              <a:t>　</a:t>
            </a:r>
            <a:r>
              <a:rPr lang="ja-JP" altLang="en-US" dirty="0"/>
              <a:t>　</a:t>
            </a:r>
            <a:endParaRPr lang="en-US" altLang="ja-JP" dirty="0"/>
          </a:p>
          <a:p>
            <a:endParaRPr lang="en-US" altLang="ja-JP" sz="800" dirty="0">
              <a:latin typeface="+mn-ea"/>
            </a:endParaRPr>
          </a:p>
          <a:p>
            <a:r>
              <a:rPr lang="ja-JP" altLang="en-US" dirty="0">
                <a:latin typeface="+mn-ea"/>
              </a:rPr>
              <a:t>竹炭の成分組成から見た土壌改良資材としての特徴</a:t>
            </a:r>
            <a:r>
              <a:rPr lang="en-US" altLang="ja-JP" dirty="0">
                <a:latin typeface="+mn-ea"/>
              </a:rPr>
              <a:t>https://www.jstage.jst.go.jp/article/dojo/85/1/85_KJ00009783251/_article/-char/ja/</a:t>
            </a:r>
          </a:p>
        </p:txBody>
      </p:sp>
    </p:spTree>
    <p:extLst>
      <p:ext uri="{BB962C8B-B14F-4D97-AF65-F5344CB8AC3E}">
        <p14:creationId xmlns:p14="http://schemas.microsoft.com/office/powerpoint/2010/main" val="319531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556490"/>
            <a:ext cx="7200900" cy="671946"/>
          </a:xfrm>
        </p:spPr>
        <p:txBody>
          <a:bodyPr>
            <a:normAutofit/>
          </a:bodyPr>
          <a:lstStyle/>
          <a:p>
            <a:pPr algn="ctr"/>
            <a:r>
              <a:rPr kumimoji="1" lang="ja-JP" altLang="en-US" sz="3600" dirty="0"/>
              <a:t>インターンに参加した理由</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7467194"/>
              </p:ext>
            </p:extLst>
          </p:nvPr>
        </p:nvGraphicFramePr>
        <p:xfrm>
          <a:off x="1028700" y="1394980"/>
          <a:ext cx="7200900" cy="4638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9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28700" y="858982"/>
            <a:ext cx="7200900" cy="5008418"/>
          </a:xfrm>
        </p:spPr>
        <p:txBody>
          <a:bodyPr/>
          <a:lstStyle/>
          <a:p>
            <a:r>
              <a:rPr lang="ja-JP" altLang="en-US" dirty="0"/>
              <a:t>竹炭における硝酸イオン吸着能とその機構</a:t>
            </a:r>
            <a:r>
              <a:rPr lang="en-US" altLang="ja-JP" dirty="0"/>
              <a:t>https://www.jstage.jst.go.jp/article/jswe/32/7/32_7_369/_article/-char/ja/</a:t>
            </a:r>
          </a:p>
          <a:p>
            <a:pPr marL="0" indent="0">
              <a:buNone/>
            </a:pPr>
            <a:endParaRPr lang="en-US" altLang="ja-JP" sz="800" dirty="0"/>
          </a:p>
          <a:p>
            <a:r>
              <a:rPr lang="ja-JP" altLang="en-US" dirty="0"/>
              <a:t>土壌への木竹炭混入が葉菜類の生育に及ぼす影響</a:t>
            </a:r>
            <a:r>
              <a:rPr lang="en-US" altLang="ja-JP" dirty="0"/>
              <a:t>https://www.jstage.jst.go.jp/article/wcr/4/1/4_7/_article/-char/ja/</a:t>
            </a:r>
          </a:p>
          <a:p>
            <a:pPr marL="0" indent="0">
              <a:buNone/>
            </a:pPr>
            <a:endParaRPr lang="en-US" altLang="ja-JP" sz="800" dirty="0"/>
          </a:p>
          <a:p>
            <a:r>
              <a:rPr lang="ja-JP" altLang="en-US" dirty="0"/>
              <a:t>日本光合成学会　光合成辞典　脱窒作用</a:t>
            </a:r>
            <a:r>
              <a:rPr lang="en-US" altLang="ja-JP" dirty="0"/>
              <a:t>http://photosyn.jp/pwiki/index.php</a:t>
            </a:r>
          </a:p>
        </p:txBody>
      </p:sp>
    </p:spTree>
    <p:extLst>
      <p:ext uri="{BB962C8B-B14F-4D97-AF65-F5344CB8AC3E}">
        <p14:creationId xmlns:p14="http://schemas.microsoft.com/office/powerpoint/2010/main" val="71629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28700" y="508000"/>
            <a:ext cx="7200900" cy="5359400"/>
          </a:xfrm>
        </p:spPr>
        <p:txBody>
          <a:bodyPr>
            <a:normAutofit/>
          </a:bodyPr>
          <a:lstStyle/>
          <a:p>
            <a:pPr marL="0" indent="0" algn="ctr">
              <a:lnSpc>
                <a:spcPct val="150000"/>
              </a:lnSpc>
              <a:buNone/>
            </a:pPr>
            <a:r>
              <a:rPr kumimoji="1" lang="ja-JP" altLang="en-US" sz="3200" dirty="0"/>
              <a:t>浜鈴総芸は造園業を行う</a:t>
            </a:r>
            <a:endParaRPr kumimoji="1" lang="en-US" altLang="ja-JP" sz="3200" dirty="0"/>
          </a:p>
          <a:p>
            <a:pPr marL="0" indent="0" algn="ctr">
              <a:lnSpc>
                <a:spcPct val="150000"/>
              </a:lnSpc>
              <a:buNone/>
            </a:pPr>
            <a:r>
              <a:rPr lang="ja-JP" altLang="en-US" sz="3200" dirty="0"/>
              <a:t>銚子の風土の特性</a:t>
            </a:r>
            <a:endParaRPr lang="en-US" altLang="ja-JP" sz="3200" dirty="0"/>
          </a:p>
          <a:p>
            <a:pPr marL="0" indent="0" algn="ctr">
              <a:lnSpc>
                <a:spcPct val="150000"/>
              </a:lnSpc>
              <a:buNone/>
            </a:pPr>
            <a:r>
              <a:rPr kumimoji="1" lang="ja-JP" altLang="en-US" sz="3200" dirty="0"/>
              <a:t>浜鈴総芸と農家の方々に向けた提案</a:t>
            </a:r>
            <a:endParaRPr kumimoji="1" lang="en-US" altLang="ja-JP" sz="3200" dirty="0"/>
          </a:p>
          <a:p>
            <a:pPr marL="0" indent="0">
              <a:buNone/>
            </a:pPr>
            <a:endParaRPr lang="en-US" altLang="ja-JP" sz="3200" dirty="0"/>
          </a:p>
          <a:p>
            <a:pPr marL="0" indent="0">
              <a:buNone/>
            </a:pPr>
            <a:endParaRPr lang="en-US" altLang="ja-JP" sz="3200" dirty="0"/>
          </a:p>
          <a:p>
            <a:pPr marL="0" indent="0">
              <a:buNone/>
            </a:pPr>
            <a:endParaRPr lang="en-US" altLang="ja-JP" sz="3200" dirty="0"/>
          </a:p>
        </p:txBody>
      </p:sp>
      <p:sp>
        <p:nvSpPr>
          <p:cNvPr id="4" name="下矢印 3"/>
          <p:cNvSpPr/>
          <p:nvPr/>
        </p:nvSpPr>
        <p:spPr>
          <a:xfrm>
            <a:off x="4064000" y="3269673"/>
            <a:ext cx="886691" cy="766618"/>
          </a:xfrm>
          <a:prstGeom prst="downArrow">
            <a:avLst/>
          </a:prstGeom>
          <a:solidFill>
            <a:schemeClr val="accent1"/>
          </a:solidFill>
          <a:ln w="38100">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2951920" y="4239491"/>
            <a:ext cx="2910717" cy="2180228"/>
          </a:xfrm>
          <a:prstGeom prst="rect">
            <a:avLst/>
          </a:prstGeom>
        </p:spPr>
      </p:pic>
    </p:spTree>
    <p:extLst>
      <p:ext uri="{BB962C8B-B14F-4D97-AF65-F5344CB8AC3E}">
        <p14:creationId xmlns:p14="http://schemas.microsoft.com/office/powerpoint/2010/main" val="332907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685800"/>
            <a:ext cx="7200900" cy="450273"/>
          </a:xfrm>
        </p:spPr>
        <p:txBody>
          <a:bodyPr>
            <a:normAutofit/>
          </a:bodyPr>
          <a:lstStyle/>
          <a:p>
            <a:pPr algn="ctr"/>
            <a:r>
              <a:rPr kumimoji="1" lang="ja-JP" altLang="en-US" sz="3600" dirty="0"/>
              <a:t>目次</a:t>
            </a:r>
          </a:p>
        </p:txBody>
      </p:sp>
      <p:sp>
        <p:nvSpPr>
          <p:cNvPr id="3" name="コンテンツ プレースホルダー 2"/>
          <p:cNvSpPr>
            <a:spLocks noGrp="1"/>
          </p:cNvSpPr>
          <p:nvPr>
            <p:ph idx="1"/>
          </p:nvPr>
        </p:nvSpPr>
        <p:spPr>
          <a:xfrm>
            <a:off x="1028700" y="1385453"/>
            <a:ext cx="7200900" cy="4913747"/>
          </a:xfrm>
        </p:spPr>
        <p:txBody>
          <a:bodyPr>
            <a:normAutofit/>
          </a:bodyPr>
          <a:lstStyle/>
          <a:p>
            <a:pPr>
              <a:lnSpc>
                <a:spcPct val="100000"/>
              </a:lnSpc>
              <a:buFont typeface="Wingdings" panose="05000000000000000000" pitchFamily="2" charset="2"/>
              <a:buChar char="l"/>
            </a:pPr>
            <a:r>
              <a:rPr kumimoji="1" lang="ja-JP" altLang="en-US" sz="2800" dirty="0"/>
              <a:t>竹・粉末の特徴</a:t>
            </a:r>
            <a:endParaRPr kumimoji="1" lang="en-US" altLang="ja-JP" sz="800" dirty="0"/>
          </a:p>
          <a:p>
            <a:pPr marL="0" indent="0">
              <a:lnSpc>
                <a:spcPct val="100000"/>
              </a:lnSpc>
              <a:buNone/>
            </a:pPr>
            <a:r>
              <a:rPr lang="ja-JP" altLang="en-US" sz="2800" dirty="0"/>
              <a:t>　　　</a:t>
            </a:r>
            <a:r>
              <a:rPr kumimoji="1" lang="ja-JP" altLang="en-US" sz="2800" dirty="0"/>
              <a:t>竹粉：土壌改良剤・除草剤</a:t>
            </a:r>
            <a:endParaRPr kumimoji="1" lang="en-US" altLang="ja-JP" sz="2800" dirty="0"/>
          </a:p>
          <a:p>
            <a:pPr marL="0" indent="0">
              <a:lnSpc>
                <a:spcPct val="100000"/>
              </a:lnSpc>
              <a:buNone/>
            </a:pPr>
            <a:r>
              <a:rPr lang="ja-JP" altLang="en-US" sz="2800" dirty="0"/>
              <a:t>　　　上記以外の利用法</a:t>
            </a:r>
            <a:endParaRPr lang="en-US" altLang="ja-JP" sz="2800" dirty="0"/>
          </a:p>
          <a:p>
            <a:pPr marL="0" indent="0">
              <a:lnSpc>
                <a:spcPct val="100000"/>
              </a:lnSpc>
              <a:buNone/>
            </a:pPr>
            <a:endParaRPr kumimoji="1" lang="en-US" altLang="ja-JP" sz="2800" dirty="0"/>
          </a:p>
          <a:p>
            <a:pPr>
              <a:lnSpc>
                <a:spcPct val="100000"/>
              </a:lnSpc>
              <a:buFont typeface="Wingdings" panose="05000000000000000000" pitchFamily="2" charset="2"/>
              <a:buChar char="l"/>
            </a:pPr>
            <a:r>
              <a:rPr lang="ja-JP" altLang="en-US" sz="2800" dirty="0"/>
              <a:t>竹炭の特徴</a:t>
            </a:r>
            <a:endParaRPr kumimoji="1" lang="en-US" altLang="ja-JP" sz="2800" dirty="0"/>
          </a:p>
          <a:p>
            <a:pPr marL="0" indent="0">
              <a:lnSpc>
                <a:spcPct val="100000"/>
              </a:lnSpc>
              <a:buNone/>
            </a:pPr>
            <a:r>
              <a:rPr kumimoji="1" lang="ja-JP" altLang="en-US" sz="2800" dirty="0"/>
              <a:t>　　　竹炭：土壌改良剤・脱窒抑制</a:t>
            </a:r>
            <a:endParaRPr kumimoji="1" lang="en-US" altLang="ja-JP" sz="2800" dirty="0"/>
          </a:p>
          <a:p>
            <a:pPr marL="0" indent="0">
              <a:lnSpc>
                <a:spcPct val="100000"/>
              </a:lnSpc>
              <a:buNone/>
            </a:pPr>
            <a:r>
              <a:rPr lang="ja-JP" altLang="en-US" sz="2800" dirty="0"/>
              <a:t>　　　上記以外の利用法</a:t>
            </a:r>
            <a:endParaRPr lang="en-US" altLang="ja-JP" sz="2800" dirty="0"/>
          </a:p>
          <a:p>
            <a:pPr marL="0" indent="0">
              <a:lnSpc>
                <a:spcPct val="100000"/>
              </a:lnSpc>
              <a:buNone/>
            </a:pPr>
            <a:endParaRPr kumimoji="1" lang="en-US" altLang="ja-JP" sz="2800" dirty="0"/>
          </a:p>
        </p:txBody>
      </p:sp>
    </p:spTree>
    <p:extLst>
      <p:ext uri="{BB962C8B-B14F-4D97-AF65-F5344CB8AC3E}">
        <p14:creationId xmlns:p14="http://schemas.microsoft.com/office/powerpoint/2010/main" val="69725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626753"/>
            <a:ext cx="7200900" cy="641267"/>
          </a:xfrm>
        </p:spPr>
        <p:txBody>
          <a:bodyPr>
            <a:normAutofit/>
          </a:bodyPr>
          <a:lstStyle/>
          <a:p>
            <a:pPr algn="ctr"/>
            <a:r>
              <a:rPr kumimoji="1" lang="ja-JP" altLang="en-US" sz="3600" u="sng" dirty="0"/>
              <a:t>竹の特徴</a:t>
            </a:r>
          </a:p>
        </p:txBody>
      </p:sp>
      <p:sp>
        <p:nvSpPr>
          <p:cNvPr id="3" name="コンテンツ プレースホルダー 2"/>
          <p:cNvSpPr>
            <a:spLocks noGrp="1"/>
          </p:cNvSpPr>
          <p:nvPr>
            <p:ph idx="1"/>
          </p:nvPr>
        </p:nvSpPr>
        <p:spPr>
          <a:xfrm>
            <a:off x="1028700" y="1626183"/>
            <a:ext cx="7200900" cy="3955858"/>
          </a:xfrm>
        </p:spPr>
        <p:txBody>
          <a:bodyPr anchor="ctr"/>
          <a:lstStyle/>
          <a:p>
            <a:pPr marL="457200" indent="-457200">
              <a:lnSpc>
                <a:spcPct val="200000"/>
              </a:lnSpc>
              <a:buFont typeface="+mj-ea"/>
              <a:buAutoNum type="circleNumDbPlain"/>
            </a:pPr>
            <a:r>
              <a:rPr kumimoji="1" lang="ja-JP" altLang="en-US" sz="2800" dirty="0"/>
              <a:t>乳酸菌がとても多い</a:t>
            </a:r>
            <a:endParaRPr kumimoji="1" lang="en-US" altLang="ja-JP" sz="2800" dirty="0"/>
          </a:p>
          <a:p>
            <a:pPr marL="457200" indent="-457200">
              <a:lnSpc>
                <a:spcPct val="200000"/>
              </a:lnSpc>
              <a:buFont typeface="+mj-ea"/>
              <a:buAutoNum type="circleNumDbPlain"/>
            </a:pPr>
            <a:r>
              <a:rPr kumimoji="1" lang="ja-JP" altLang="en-US" sz="2800" dirty="0"/>
              <a:t>多孔質</a:t>
            </a:r>
            <a:endParaRPr kumimoji="1" lang="en-US" altLang="ja-JP" sz="2800" dirty="0"/>
          </a:p>
          <a:p>
            <a:pPr marL="457200" indent="-457200">
              <a:lnSpc>
                <a:spcPct val="200000"/>
              </a:lnSpc>
              <a:buFont typeface="+mj-ea"/>
              <a:buAutoNum type="circleNumDbPlain"/>
            </a:pPr>
            <a:r>
              <a:rPr lang="en-US" altLang="ja-JP" sz="2800" dirty="0"/>
              <a:t>C/N </a:t>
            </a:r>
            <a:r>
              <a:rPr lang="ja-JP" altLang="en-US" sz="2800" dirty="0"/>
              <a:t>量が多い</a:t>
            </a:r>
            <a:endParaRPr kumimoji="1" lang="en-US" altLang="ja-JP" sz="2800" dirty="0"/>
          </a:p>
          <a:p>
            <a:pPr marL="457200" indent="-457200">
              <a:buFont typeface="+mj-ea"/>
              <a:buAutoNum type="circleNumDbPlain"/>
            </a:pPr>
            <a:endParaRPr kumimoji="1" lang="ja-JP" altLang="en-US" sz="2800" dirty="0"/>
          </a:p>
        </p:txBody>
      </p:sp>
    </p:spTree>
    <p:extLst>
      <p:ext uri="{BB962C8B-B14F-4D97-AF65-F5344CB8AC3E}">
        <p14:creationId xmlns:p14="http://schemas.microsoft.com/office/powerpoint/2010/main" val="31442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463137"/>
            <a:ext cx="7200900" cy="676894"/>
          </a:xfrm>
        </p:spPr>
        <p:txBody>
          <a:bodyPr>
            <a:normAutofit/>
          </a:bodyPr>
          <a:lstStyle/>
          <a:p>
            <a:pPr algn="ctr"/>
            <a:r>
              <a:rPr kumimoji="1" lang="ja-JP" altLang="en-US" sz="3600" u="sng" dirty="0"/>
              <a:t>粉末状にした際の特徴</a:t>
            </a:r>
          </a:p>
        </p:txBody>
      </p:sp>
      <p:sp>
        <p:nvSpPr>
          <p:cNvPr id="3" name="コンテンツ プレースホルダー 2"/>
          <p:cNvSpPr>
            <a:spLocks noGrp="1"/>
          </p:cNvSpPr>
          <p:nvPr>
            <p:ph idx="1"/>
          </p:nvPr>
        </p:nvSpPr>
        <p:spPr>
          <a:xfrm>
            <a:off x="1028700" y="1465545"/>
            <a:ext cx="7200900" cy="3314784"/>
          </a:xfrm>
        </p:spPr>
        <p:txBody>
          <a:bodyPr anchor="ctr">
            <a:normAutofit/>
          </a:bodyPr>
          <a:lstStyle/>
          <a:p>
            <a:pPr marL="457200" indent="-457200">
              <a:lnSpc>
                <a:spcPct val="250000"/>
              </a:lnSpc>
              <a:buFont typeface="+mj-ea"/>
              <a:buAutoNum type="circleNumDbPlain"/>
            </a:pPr>
            <a:r>
              <a:rPr kumimoji="1" lang="ja-JP" altLang="en-US" sz="2800" dirty="0"/>
              <a:t>空気に触れる表面積が大きくなる</a:t>
            </a:r>
            <a:endParaRPr kumimoji="1" lang="en-US" altLang="ja-JP" sz="2800" dirty="0"/>
          </a:p>
          <a:p>
            <a:pPr marL="457200" indent="-457200">
              <a:lnSpc>
                <a:spcPct val="250000"/>
              </a:lnSpc>
              <a:buFont typeface="+mj-ea"/>
              <a:buAutoNum type="circleNumDbPlain"/>
            </a:pPr>
            <a:r>
              <a:rPr lang="ja-JP" altLang="en-US" sz="2800" dirty="0"/>
              <a:t>繊維が細かくなるため、保水力が上がる</a:t>
            </a:r>
            <a:endParaRPr lang="en-US" altLang="ja-JP" sz="2800" dirty="0"/>
          </a:p>
          <a:p>
            <a:pPr marL="457200" indent="-457200">
              <a:lnSpc>
                <a:spcPct val="150000"/>
              </a:lnSpc>
              <a:buFont typeface="+mj-ea"/>
              <a:buAutoNum type="circleNumDbPlain"/>
            </a:pPr>
            <a:endParaRPr kumimoji="1" lang="ja-JP" altLang="en-US" sz="2800" dirty="0"/>
          </a:p>
        </p:txBody>
      </p:sp>
      <p:pic>
        <p:nvPicPr>
          <p:cNvPr id="4" name="図 3"/>
          <p:cNvPicPr>
            <a:picLocks noChangeAspect="1"/>
          </p:cNvPicPr>
          <p:nvPr/>
        </p:nvPicPr>
        <p:blipFill>
          <a:blip r:embed="rId2"/>
          <a:stretch>
            <a:fillRect/>
          </a:stretch>
        </p:blipFill>
        <p:spPr>
          <a:xfrm>
            <a:off x="5705475" y="4514282"/>
            <a:ext cx="2524125" cy="1809750"/>
          </a:xfrm>
          <a:prstGeom prst="rect">
            <a:avLst/>
          </a:prstGeom>
        </p:spPr>
      </p:pic>
    </p:spTree>
    <p:extLst>
      <p:ext uri="{BB962C8B-B14F-4D97-AF65-F5344CB8AC3E}">
        <p14:creationId xmlns:p14="http://schemas.microsoft.com/office/powerpoint/2010/main" val="298728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8700" y="531421"/>
            <a:ext cx="7200900" cy="608610"/>
          </a:xfrm>
        </p:spPr>
        <p:txBody>
          <a:bodyPr>
            <a:normAutofit/>
          </a:bodyPr>
          <a:lstStyle/>
          <a:p>
            <a:pPr algn="ctr"/>
            <a:r>
              <a:rPr kumimoji="1" lang="ja-JP" altLang="en-US" sz="3600" dirty="0"/>
              <a:t>提案内容</a:t>
            </a:r>
          </a:p>
        </p:txBody>
      </p:sp>
      <p:sp>
        <p:nvSpPr>
          <p:cNvPr id="3" name="コンテンツ プレースホルダー 2"/>
          <p:cNvSpPr>
            <a:spLocks noGrp="1"/>
          </p:cNvSpPr>
          <p:nvPr>
            <p:ph idx="1"/>
          </p:nvPr>
        </p:nvSpPr>
        <p:spPr>
          <a:xfrm>
            <a:off x="1028700" y="1422400"/>
            <a:ext cx="7200900" cy="4445000"/>
          </a:xfrm>
        </p:spPr>
        <p:txBody>
          <a:bodyPr/>
          <a:lstStyle/>
          <a:p>
            <a:pPr>
              <a:lnSpc>
                <a:spcPct val="200000"/>
              </a:lnSpc>
              <a:buFont typeface="Wingdings" panose="05000000000000000000" pitchFamily="2" charset="2"/>
              <a:buChar char="l"/>
            </a:pPr>
            <a:r>
              <a:rPr lang="ja-JP" altLang="en-US" sz="2800" dirty="0"/>
              <a:t>竹粉・竹炭の利用法</a:t>
            </a:r>
            <a:endParaRPr lang="en-US" altLang="ja-JP" sz="2800" dirty="0"/>
          </a:p>
          <a:p>
            <a:pPr marL="530352" lvl="1" indent="0">
              <a:lnSpc>
                <a:spcPct val="200000"/>
              </a:lnSpc>
              <a:buNone/>
            </a:pPr>
            <a:r>
              <a:rPr lang="ja-JP" altLang="en-US" sz="2800" i="0" dirty="0"/>
              <a:t>・畑や造園に用いる場合</a:t>
            </a:r>
            <a:endParaRPr lang="en-US" altLang="ja-JP" sz="2800" i="0" dirty="0"/>
          </a:p>
          <a:p>
            <a:pPr marL="530352" lvl="1" indent="0">
              <a:lnSpc>
                <a:spcPct val="200000"/>
              </a:lnSpc>
              <a:buNone/>
            </a:pPr>
            <a:r>
              <a:rPr lang="ja-JP" altLang="en-US" sz="2800" i="0" dirty="0"/>
              <a:t>・水田に用いる場合</a:t>
            </a:r>
            <a:endParaRPr lang="en-US" altLang="ja-JP" sz="2800" i="0" dirty="0"/>
          </a:p>
          <a:p>
            <a:pPr marL="530352" lvl="1" indent="0">
              <a:lnSpc>
                <a:spcPct val="200000"/>
              </a:lnSpc>
              <a:buNone/>
            </a:pPr>
            <a:r>
              <a:rPr lang="ja-JP" altLang="en-US" sz="2800" i="0" dirty="0"/>
              <a:t>・上記以外の場合</a:t>
            </a:r>
            <a:endParaRPr lang="en-US" altLang="ja-JP" sz="2800" i="0" dirty="0"/>
          </a:p>
          <a:p>
            <a:pPr marL="0" indent="0">
              <a:lnSpc>
                <a:spcPct val="100000"/>
              </a:lnSpc>
              <a:buNone/>
            </a:pPr>
            <a:endParaRPr lang="en-US" altLang="ja-JP" sz="2800" dirty="0"/>
          </a:p>
          <a:p>
            <a:pPr marL="0" indent="0">
              <a:lnSpc>
                <a:spcPct val="100000"/>
              </a:lnSpc>
              <a:buNone/>
            </a:pPr>
            <a:r>
              <a:rPr kumimoji="1" lang="ja-JP" altLang="en-US" sz="2800" dirty="0"/>
              <a:t>　　</a:t>
            </a:r>
            <a:endParaRPr kumimoji="1" lang="en-US" altLang="ja-JP" sz="2800" dirty="0"/>
          </a:p>
          <a:p>
            <a:pPr marL="0" indent="0">
              <a:lnSpc>
                <a:spcPct val="100000"/>
              </a:lnSpc>
              <a:buNone/>
            </a:pPr>
            <a:endParaRPr kumimoji="1" lang="en-US" altLang="ja-JP" sz="2800" dirty="0"/>
          </a:p>
          <a:p>
            <a:pPr marL="0" indent="0">
              <a:buNone/>
            </a:pPr>
            <a:endParaRPr lang="en-US" altLang="ja-JP" sz="2800" dirty="0"/>
          </a:p>
          <a:p>
            <a:pPr marL="0" indent="0">
              <a:buNone/>
            </a:pPr>
            <a:endParaRPr lang="en-US" altLang="ja-JP" sz="2800" dirty="0"/>
          </a:p>
        </p:txBody>
      </p:sp>
    </p:spTree>
    <p:extLst>
      <p:ext uri="{BB962C8B-B14F-4D97-AF65-F5344CB8AC3E}">
        <p14:creationId xmlns:p14="http://schemas.microsoft.com/office/powerpoint/2010/main" val="331931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1085272" y="508000"/>
            <a:ext cx="7305964" cy="4828309"/>
          </a:xfrm>
          <a:prstGeom prst="foldedCorner">
            <a:avLst>
              <a:gd name="adj" fmla="val 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a:solidFill>
                  <a:schemeClr val="tx1">
                    <a:lumMod val="95000"/>
                    <a:lumOff val="5000"/>
                  </a:schemeClr>
                </a:solidFill>
              </a:rPr>
              <a:t>まずは</a:t>
            </a:r>
            <a:r>
              <a:rPr kumimoji="1" lang="en-US" altLang="ja-JP" sz="6600" dirty="0">
                <a:solidFill>
                  <a:schemeClr val="tx1">
                    <a:lumMod val="95000"/>
                    <a:lumOff val="5000"/>
                  </a:schemeClr>
                </a:solidFill>
              </a:rPr>
              <a:t>…</a:t>
            </a:r>
          </a:p>
          <a:p>
            <a:pPr algn="ctr"/>
            <a:endParaRPr kumimoji="1" lang="en-US" altLang="ja-JP" sz="2800" dirty="0">
              <a:solidFill>
                <a:schemeClr val="tx1">
                  <a:lumMod val="95000"/>
                  <a:lumOff val="5000"/>
                </a:schemeClr>
              </a:solidFill>
            </a:endParaRPr>
          </a:p>
          <a:p>
            <a:pPr algn="ctr"/>
            <a:endParaRPr kumimoji="1" lang="en-US" altLang="ja-JP" dirty="0">
              <a:solidFill>
                <a:schemeClr val="tx1">
                  <a:lumMod val="95000"/>
                  <a:lumOff val="5000"/>
                </a:schemeClr>
              </a:solidFill>
            </a:endParaRPr>
          </a:p>
          <a:p>
            <a:pPr algn="ctr"/>
            <a:r>
              <a:rPr kumimoji="1" lang="ja-JP" altLang="en-US" sz="8800" dirty="0">
                <a:solidFill>
                  <a:schemeClr val="tx1">
                    <a:lumMod val="95000"/>
                    <a:lumOff val="5000"/>
                  </a:schemeClr>
                </a:solidFill>
              </a:rPr>
              <a:t>竹粉！</a:t>
            </a:r>
          </a:p>
        </p:txBody>
      </p:sp>
      <p:pic>
        <p:nvPicPr>
          <p:cNvPr id="3" name="図 2"/>
          <p:cNvPicPr>
            <a:picLocks noChangeAspect="1"/>
          </p:cNvPicPr>
          <p:nvPr/>
        </p:nvPicPr>
        <p:blipFill>
          <a:blip r:embed="rId2"/>
          <a:stretch>
            <a:fillRect/>
          </a:stretch>
        </p:blipFill>
        <p:spPr>
          <a:xfrm>
            <a:off x="5059220" y="4371975"/>
            <a:ext cx="3810000" cy="2381250"/>
          </a:xfrm>
          <a:prstGeom prst="ellipse">
            <a:avLst/>
          </a:prstGeom>
          <a:ln>
            <a:noFill/>
          </a:ln>
          <a:effectLst>
            <a:softEdge rad="112500"/>
          </a:effectLst>
        </p:spPr>
      </p:pic>
    </p:spTree>
    <p:extLst>
      <p:ext uri="{BB962C8B-B14F-4D97-AF65-F5344CB8AC3E}">
        <p14:creationId xmlns:p14="http://schemas.microsoft.com/office/powerpoint/2010/main" val="3763716954"/>
      </p:ext>
    </p:extLst>
  </p:cSld>
  <p:clrMapOvr>
    <a:masterClrMapping/>
  </p:clrMapOvr>
</p:sld>
</file>

<file path=ppt/theme/theme1.xml><?xml version="1.0" encoding="utf-8"?>
<a:theme xmlns:a="http://schemas.openxmlformats.org/drawingml/2006/main" name="Crop">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トリミング</Template>
  <TotalTime>2362</TotalTime>
  <Words>556</Words>
  <Application>Microsoft Office PowerPoint</Application>
  <PresentationFormat>画面に合わせる (4:3)</PresentationFormat>
  <Paragraphs>188</Paragraphs>
  <Slides>30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HGS明朝B</vt:lpstr>
      <vt:lpstr>HG明朝B</vt:lpstr>
      <vt:lpstr>メイリオ</vt:lpstr>
      <vt:lpstr>Algerian</vt:lpstr>
      <vt:lpstr>Franklin Gothic Book</vt:lpstr>
      <vt:lpstr>Wingdings</vt:lpstr>
      <vt:lpstr>Crop</vt:lpstr>
      <vt:lpstr>竹の利用法提案</vt:lpstr>
      <vt:lpstr>自己紹介</vt:lpstr>
      <vt:lpstr>インターンに参加した理由</vt:lpstr>
      <vt:lpstr>PowerPoint プレゼンテーション</vt:lpstr>
      <vt:lpstr>目次</vt:lpstr>
      <vt:lpstr>竹の特徴</vt:lpstr>
      <vt:lpstr>粉末状にした際の特徴</vt:lpstr>
      <vt:lpstr>提案内容</vt:lpstr>
      <vt:lpstr>PowerPoint プレゼンテーション</vt:lpstr>
      <vt:lpstr>畑や造園での利用 1</vt:lpstr>
      <vt:lpstr>竹粉の畑や造園での利用 1</vt:lpstr>
      <vt:lpstr>PowerPoint プレゼンテーション</vt:lpstr>
      <vt:lpstr>竹粉の畑や造園での利用 2</vt:lpstr>
      <vt:lpstr>竹粉の畑や造園での利用 2</vt:lpstr>
      <vt:lpstr>PowerPoint プレゼンテーション</vt:lpstr>
      <vt:lpstr>竹粉の水田での利用</vt:lpstr>
      <vt:lpstr>竹粉にした場合の その他の利用法 </vt:lpstr>
      <vt:lpstr>PowerPoint プレゼンテーション</vt:lpstr>
      <vt:lpstr>竹炭の特徴</vt:lpstr>
      <vt:lpstr>竹炭の畑や造園での利用 1</vt:lpstr>
      <vt:lpstr>竹炭の畑や造園での利用 1</vt:lpstr>
      <vt:lpstr>PowerPoint プレゼンテーション</vt:lpstr>
      <vt:lpstr>竹炭の畑や造園での利用 1</vt:lpstr>
      <vt:lpstr>PowerPoint プレゼンテーション</vt:lpstr>
      <vt:lpstr>竹炭の水田での利用</vt:lpstr>
      <vt:lpstr>竹炭にした場合の その他の利用法</vt:lpstr>
      <vt:lpstr>やってみて</vt:lpstr>
      <vt:lpstr>参考文献</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粉末状にした場合の 竹の利用法提案</dc:title>
  <dc:creator>s177027x</dc:creator>
  <cp:lastModifiedBy>miki</cp:lastModifiedBy>
  <cp:revision>179</cp:revision>
  <dcterms:created xsi:type="dcterms:W3CDTF">2019-03-15T08:45:08Z</dcterms:created>
  <dcterms:modified xsi:type="dcterms:W3CDTF">2019-04-06T00:50:29Z</dcterms:modified>
</cp:coreProperties>
</file>